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92" r:id="rId4"/>
    <p:sldId id="281" r:id="rId5"/>
    <p:sldId id="260" r:id="rId6"/>
    <p:sldId id="283" r:id="rId7"/>
    <p:sldId id="282" r:id="rId8"/>
    <p:sldId id="259" r:id="rId9"/>
    <p:sldId id="261" r:id="rId10"/>
    <p:sldId id="284" r:id="rId11"/>
    <p:sldId id="263" r:id="rId12"/>
    <p:sldId id="285" r:id="rId13"/>
    <p:sldId id="286" r:id="rId14"/>
    <p:sldId id="289" r:id="rId15"/>
    <p:sldId id="288" r:id="rId16"/>
    <p:sldId id="290" r:id="rId17"/>
    <p:sldId id="291" r:id="rId18"/>
    <p:sldId id="278" r:id="rId19"/>
    <p:sldId id="279" r:id="rId20"/>
  </p:sldIdLst>
  <p:sldSz cx="18288000" cy="10287000"/>
  <p:notesSz cx="6858000" cy="9144000"/>
  <p:embeddedFontLst>
    <p:embeddedFont>
      <p:font typeface="Comic Sans MS" panose="030F0702030302020204" pitchFamily="66" charset="0"/>
      <p:regular r:id="rId21"/>
      <p:bold r:id="rId22"/>
      <p:italic r:id="rId23"/>
      <p:boldItalic r:id="rId24"/>
    </p:embeddedFont>
    <p:embeddedFont>
      <p:font typeface="Archivo Narrow" panose="020B0604020202020204" charset="-94"/>
      <p:regular r:id="rId25"/>
    </p:embeddedFont>
    <p:embeddedFont>
      <p:font typeface="Century Gothic" panose="020B0502020202020204" pitchFamily="34" charset="0"/>
      <p:regular r:id="rId26"/>
      <p:bold r:id="rId27"/>
      <p:italic r:id="rId28"/>
      <p:boldItalic r:id="rId29"/>
    </p:embeddedFont>
    <p:embeddedFont>
      <p:font typeface="Arialle" panose="020B0604020202020204" charset="0"/>
      <p:regular r:id="rId30"/>
    </p:embeddedFont>
    <p:embeddedFont>
      <p:font typeface="Archivo Black" panose="020B0604020202020204" charset="-94"/>
      <p:regular r:id="rId31"/>
    </p:embeddedFont>
    <p:embeddedFont>
      <p:font typeface="Algerian" panose="04020705040A02060702" pitchFamily="82" charset="0"/>
      <p:regular r:id="rId32"/>
    </p:embeddedFont>
    <p:embeddedFont>
      <p:font typeface="Calibri" panose="020F0502020204030204" pitchFamily="34" charset="0"/>
      <p:regular r:id="rId33"/>
      <p:bold r:id="rId34"/>
      <p:italic r:id="rId35"/>
      <p:bold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269"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theme" Target="theme/theme1.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297CAB-9202-475B-B506-EEF68000C779}" type="doc">
      <dgm:prSet loTypeId="urn:microsoft.com/office/officeart/2005/8/layout/arrow1" loCatId="relationship" qsTypeId="urn:microsoft.com/office/officeart/2005/8/quickstyle/3d5" qsCatId="3D" csTypeId="urn:microsoft.com/office/officeart/2005/8/colors/accent1_2" csCatId="accent1" phldr="1"/>
      <dgm:spPr/>
      <dgm:t>
        <a:bodyPr/>
        <a:lstStyle/>
        <a:p>
          <a:endParaRPr lang="tr-TR"/>
        </a:p>
      </dgm:t>
    </dgm:pt>
    <dgm:pt modelId="{465C2822-AA5E-4366-8C6F-677D3FE63EBC}">
      <dgm:prSet phldrT="[Metin]"/>
      <dgm:spPr>
        <a:solidFill>
          <a:schemeClr val="accent5">
            <a:lumMod val="75000"/>
          </a:schemeClr>
        </a:solidFill>
      </dgm:spPr>
      <dgm:t>
        <a:bodyPr/>
        <a:lstStyle/>
        <a:p>
          <a:r>
            <a:rPr lang="tr-TR" dirty="0" smtClean="0"/>
            <a:t>İnsanlığa değer katan, hayat boyu öğrenme becerilerine sahip girişimci bireyler yetiştirmek ve evrensel nitelikte bilgi, teknoloji ve toplumsal hizmet üretmektir.</a:t>
          </a:r>
          <a:endParaRPr lang="tr-TR" dirty="0"/>
        </a:p>
      </dgm:t>
    </dgm:pt>
    <dgm:pt modelId="{D9614706-5D6B-4DEC-BECC-E13CFA54F1FC}" type="parTrans" cxnId="{A8894A0A-E107-4381-B594-C86D779E7116}">
      <dgm:prSet/>
      <dgm:spPr/>
      <dgm:t>
        <a:bodyPr/>
        <a:lstStyle/>
        <a:p>
          <a:endParaRPr lang="tr-TR"/>
        </a:p>
      </dgm:t>
    </dgm:pt>
    <dgm:pt modelId="{06242194-8578-4C21-8A98-686517C58ED8}" type="sibTrans" cxnId="{A8894A0A-E107-4381-B594-C86D779E7116}">
      <dgm:prSet/>
      <dgm:spPr/>
      <dgm:t>
        <a:bodyPr/>
        <a:lstStyle/>
        <a:p>
          <a:endParaRPr lang="tr-TR"/>
        </a:p>
      </dgm:t>
    </dgm:pt>
    <dgm:pt modelId="{A2060CC4-252A-4D99-B979-1E37036E6C8B}">
      <dgm:prSet phldrT="[Metin]"/>
      <dgm:spPr/>
      <dgm:t>
        <a:bodyPr/>
        <a:lstStyle/>
        <a:p>
          <a:r>
            <a:rPr lang="tr-TR" dirty="0" smtClean="0"/>
            <a:t>Evrensel nitelikte bilgi ve teknoloji üreterek paydaşlarıyla birlikte geleceğe yön veren bir üniversite olmaktadır.</a:t>
          </a:r>
          <a:endParaRPr lang="tr-TR" dirty="0"/>
        </a:p>
      </dgm:t>
    </dgm:pt>
    <dgm:pt modelId="{F09D4B77-3A67-4B2B-9ABC-CE0CCFA370FC}" type="parTrans" cxnId="{DE2ED244-C2BF-4575-879F-0968254249C0}">
      <dgm:prSet/>
      <dgm:spPr/>
      <dgm:t>
        <a:bodyPr/>
        <a:lstStyle/>
        <a:p>
          <a:endParaRPr lang="tr-TR"/>
        </a:p>
      </dgm:t>
    </dgm:pt>
    <dgm:pt modelId="{96BB8BA6-F005-4F5E-9866-0BABE6C31B01}" type="sibTrans" cxnId="{DE2ED244-C2BF-4575-879F-0968254249C0}">
      <dgm:prSet/>
      <dgm:spPr/>
      <dgm:t>
        <a:bodyPr/>
        <a:lstStyle/>
        <a:p>
          <a:endParaRPr lang="tr-TR"/>
        </a:p>
      </dgm:t>
    </dgm:pt>
    <dgm:pt modelId="{3E3F4A34-9A7A-493D-81E7-0650C63C824F}" type="pres">
      <dgm:prSet presAssocID="{DC297CAB-9202-475B-B506-EEF68000C779}" presName="cycle" presStyleCnt="0">
        <dgm:presLayoutVars>
          <dgm:dir/>
          <dgm:resizeHandles val="exact"/>
        </dgm:presLayoutVars>
      </dgm:prSet>
      <dgm:spPr/>
      <dgm:t>
        <a:bodyPr/>
        <a:lstStyle/>
        <a:p>
          <a:endParaRPr lang="tr-TR"/>
        </a:p>
      </dgm:t>
    </dgm:pt>
    <dgm:pt modelId="{FBD90A6F-C45D-4FB0-87B1-022C00FFD16F}" type="pres">
      <dgm:prSet presAssocID="{465C2822-AA5E-4366-8C6F-677D3FE63EBC}" presName="arrow" presStyleLbl="node1" presStyleIdx="0" presStyleCnt="2">
        <dgm:presLayoutVars>
          <dgm:bulletEnabled val="1"/>
        </dgm:presLayoutVars>
      </dgm:prSet>
      <dgm:spPr/>
      <dgm:t>
        <a:bodyPr/>
        <a:lstStyle/>
        <a:p>
          <a:endParaRPr lang="tr-TR"/>
        </a:p>
      </dgm:t>
    </dgm:pt>
    <dgm:pt modelId="{9AA45C94-2CDC-46FE-8826-B9AAA54DBC1B}" type="pres">
      <dgm:prSet presAssocID="{A2060CC4-252A-4D99-B979-1E37036E6C8B}" presName="arrow" presStyleLbl="node1" presStyleIdx="1" presStyleCnt="2">
        <dgm:presLayoutVars>
          <dgm:bulletEnabled val="1"/>
        </dgm:presLayoutVars>
      </dgm:prSet>
      <dgm:spPr/>
      <dgm:t>
        <a:bodyPr/>
        <a:lstStyle/>
        <a:p>
          <a:endParaRPr lang="tr-TR"/>
        </a:p>
      </dgm:t>
    </dgm:pt>
  </dgm:ptLst>
  <dgm:cxnLst>
    <dgm:cxn modelId="{405F50CE-2C38-4146-814F-604737BFAE9B}" type="presOf" srcId="{465C2822-AA5E-4366-8C6F-677D3FE63EBC}" destId="{FBD90A6F-C45D-4FB0-87B1-022C00FFD16F}" srcOrd="0" destOrd="0" presId="urn:microsoft.com/office/officeart/2005/8/layout/arrow1"/>
    <dgm:cxn modelId="{DE2ED244-C2BF-4575-879F-0968254249C0}" srcId="{DC297CAB-9202-475B-B506-EEF68000C779}" destId="{A2060CC4-252A-4D99-B979-1E37036E6C8B}" srcOrd="1" destOrd="0" parTransId="{F09D4B77-3A67-4B2B-9ABC-CE0CCFA370FC}" sibTransId="{96BB8BA6-F005-4F5E-9866-0BABE6C31B01}"/>
    <dgm:cxn modelId="{F10715A3-3D12-44B7-A00A-B20CD2FAA2DB}" type="presOf" srcId="{A2060CC4-252A-4D99-B979-1E37036E6C8B}" destId="{9AA45C94-2CDC-46FE-8826-B9AAA54DBC1B}" srcOrd="0" destOrd="0" presId="urn:microsoft.com/office/officeart/2005/8/layout/arrow1"/>
    <dgm:cxn modelId="{81F55012-E9E0-403F-B109-F03EAB233EB1}" type="presOf" srcId="{DC297CAB-9202-475B-B506-EEF68000C779}" destId="{3E3F4A34-9A7A-493D-81E7-0650C63C824F}" srcOrd="0" destOrd="0" presId="urn:microsoft.com/office/officeart/2005/8/layout/arrow1"/>
    <dgm:cxn modelId="{A8894A0A-E107-4381-B594-C86D779E7116}" srcId="{DC297CAB-9202-475B-B506-EEF68000C779}" destId="{465C2822-AA5E-4366-8C6F-677D3FE63EBC}" srcOrd="0" destOrd="0" parTransId="{D9614706-5D6B-4DEC-BECC-E13CFA54F1FC}" sibTransId="{06242194-8578-4C21-8A98-686517C58ED8}"/>
    <dgm:cxn modelId="{5C03341D-3723-41B2-8B7A-0A49D0B31A1B}" type="presParOf" srcId="{3E3F4A34-9A7A-493D-81E7-0650C63C824F}" destId="{FBD90A6F-C45D-4FB0-87B1-022C00FFD16F}" srcOrd="0" destOrd="0" presId="urn:microsoft.com/office/officeart/2005/8/layout/arrow1"/>
    <dgm:cxn modelId="{AF71FFBF-9024-4D68-896E-8DC51B29A4E8}" type="presParOf" srcId="{3E3F4A34-9A7A-493D-81E7-0650C63C824F}" destId="{9AA45C94-2CDC-46FE-8826-B9AAA54DBC1B}" srcOrd="1" destOrd="0" presId="urn:microsoft.com/office/officeart/2005/8/layout/arrow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D90A6F-C45D-4FB0-87B1-022C00FFD16F}">
      <dsp:nvSpPr>
        <dsp:cNvPr id="0" name=""/>
        <dsp:cNvSpPr/>
      </dsp:nvSpPr>
      <dsp:spPr>
        <a:xfrm rot="16200000">
          <a:off x="506" y="1161851"/>
          <a:ext cx="5804296" cy="5804296"/>
        </a:xfrm>
        <a:prstGeom prst="upArrow">
          <a:avLst>
            <a:gd name="adj1" fmla="val 50000"/>
            <a:gd name="adj2" fmla="val 35000"/>
          </a:avLst>
        </a:prstGeom>
        <a:solidFill>
          <a:schemeClr val="accent5">
            <a:lumMod val="7500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lvl="0" algn="ctr" defTabSz="1289050">
            <a:lnSpc>
              <a:spcPct val="90000"/>
            </a:lnSpc>
            <a:spcBef>
              <a:spcPct val="0"/>
            </a:spcBef>
            <a:spcAft>
              <a:spcPct val="35000"/>
            </a:spcAft>
          </a:pPr>
          <a:r>
            <a:rPr lang="tr-TR" sz="2900" kern="1200" dirty="0" smtClean="0"/>
            <a:t>İnsanlığa değer katan, hayat boyu öğrenme becerilerine sahip girişimci bireyler yetiştirmek ve evrensel nitelikte bilgi, teknoloji ve toplumsal hizmet üretmektir.</a:t>
          </a:r>
          <a:endParaRPr lang="tr-TR" sz="2900" kern="1200" dirty="0"/>
        </a:p>
      </dsp:txBody>
      <dsp:txXfrm rot="5400000">
        <a:off x="1016258" y="2612925"/>
        <a:ext cx="4788544" cy="2902148"/>
      </dsp:txXfrm>
    </dsp:sp>
    <dsp:sp modelId="{9AA45C94-2CDC-46FE-8826-B9AAA54DBC1B}">
      <dsp:nvSpPr>
        <dsp:cNvPr id="0" name=""/>
        <dsp:cNvSpPr/>
      </dsp:nvSpPr>
      <dsp:spPr>
        <a:xfrm rot="5400000">
          <a:off x="6387196" y="1161851"/>
          <a:ext cx="5804296" cy="5804296"/>
        </a:xfrm>
        <a:prstGeom prst="upArrow">
          <a:avLst>
            <a:gd name="adj1" fmla="val 50000"/>
            <a:gd name="adj2" fmla="val 35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lvl="0" algn="ctr" defTabSz="1289050">
            <a:lnSpc>
              <a:spcPct val="90000"/>
            </a:lnSpc>
            <a:spcBef>
              <a:spcPct val="0"/>
            </a:spcBef>
            <a:spcAft>
              <a:spcPct val="35000"/>
            </a:spcAft>
          </a:pPr>
          <a:r>
            <a:rPr lang="tr-TR" sz="2900" kern="1200" dirty="0" smtClean="0"/>
            <a:t>Evrensel nitelikte bilgi ve teknoloji üreterek paydaşlarıyla birlikte geleceğe yön veren bir üniversite olmaktadır.</a:t>
          </a:r>
          <a:endParaRPr lang="tr-TR" sz="2900" kern="1200" dirty="0"/>
        </a:p>
      </dsp:txBody>
      <dsp:txXfrm rot="-5400000">
        <a:off x="6387196" y="2612925"/>
        <a:ext cx="4788544" cy="2902148"/>
      </dsp:txXfrm>
    </dsp:sp>
  </dsp:spTree>
</dsp:drawing>
</file>

<file path=ppt/diagrams/layout1.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0.sv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0.sv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0.sv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0.sv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s://tanitim.sakarya.edu.tr/kampusharitasi.pdf" TargetMode="External"/><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4.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arsiv.sakarya.edu.tr/" TargetMode="External"/><Relationship Id="rId5" Type="http://schemas.openxmlformats.org/officeDocument/2006/relationships/hyperlink" Target="https://yaziisleri.sakarya.edu.tr/" TargetMode="External"/><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10" name="Group 15"/>
          <p:cNvGrpSpPr/>
          <p:nvPr/>
        </p:nvGrpSpPr>
        <p:grpSpPr>
          <a:xfrm>
            <a:off x="0" y="214563"/>
            <a:ext cx="8229600" cy="9791700"/>
            <a:chOff x="0" y="0"/>
            <a:chExt cx="7041607" cy="10422868"/>
          </a:xfrm>
        </p:grpSpPr>
        <p:sp>
          <p:nvSpPr>
            <p:cNvPr id="11" name="Freeform 16"/>
            <p:cNvSpPr/>
            <p:nvPr/>
          </p:nvSpPr>
          <p:spPr>
            <a:xfrm>
              <a:off x="0" y="0"/>
              <a:ext cx="7041607" cy="2178929"/>
            </a:xfrm>
            <a:custGeom>
              <a:avLst/>
              <a:gdLst/>
              <a:ahLst/>
              <a:cxnLst/>
              <a:rect l="l" t="t" r="r" b="b"/>
              <a:pathLst>
                <a:path w="7041607" h="2178929">
                  <a:moveTo>
                    <a:pt x="0" y="0"/>
                  </a:moveTo>
                  <a:lnTo>
                    <a:pt x="7041607" y="0"/>
                  </a:lnTo>
                  <a:lnTo>
                    <a:pt x="7041607" y="2178929"/>
                  </a:lnTo>
                  <a:lnTo>
                    <a:pt x="0" y="2178929"/>
                  </a:lnTo>
                  <a:lnTo>
                    <a:pt x="0" y="0"/>
                  </a:lnTo>
                  <a:close/>
                </a:path>
              </a:pathLst>
            </a:custGeom>
            <a:blipFill>
              <a:blip r:embed="rId3">
                <a:extLst>
                  <a:ext uri="{96DAC541-7B7A-43D3-8B79-37D633B846F1}">
                    <asvg:svgBlip xmlns="" xmlns:asvg="http://schemas.microsoft.com/office/drawing/2016/SVG/main" r:embed="rId4"/>
                  </a:ext>
                </a:extLst>
              </a:blip>
              <a:stretch>
                <a:fillRect b="-238736"/>
              </a:stretch>
            </a:blipFill>
          </p:spPr>
        </p:sp>
        <p:sp>
          <p:nvSpPr>
            <p:cNvPr id="12" name="Freeform 17"/>
            <p:cNvSpPr/>
            <p:nvPr/>
          </p:nvSpPr>
          <p:spPr>
            <a:xfrm>
              <a:off x="0" y="8535428"/>
              <a:ext cx="7041607" cy="1887440"/>
            </a:xfrm>
            <a:custGeom>
              <a:avLst/>
              <a:gdLst/>
              <a:ahLst/>
              <a:cxnLst/>
              <a:rect l="l" t="t" r="r" b="b"/>
              <a:pathLst>
                <a:path w="7041607" h="1887440">
                  <a:moveTo>
                    <a:pt x="0" y="0"/>
                  </a:moveTo>
                  <a:lnTo>
                    <a:pt x="7041607" y="0"/>
                  </a:lnTo>
                  <a:lnTo>
                    <a:pt x="7041607" y="1887440"/>
                  </a:lnTo>
                  <a:lnTo>
                    <a:pt x="0" y="1887440"/>
                  </a:lnTo>
                  <a:lnTo>
                    <a:pt x="0" y="0"/>
                  </a:lnTo>
                  <a:close/>
                </a:path>
              </a:pathLst>
            </a:custGeom>
            <a:blipFill>
              <a:blip r:embed="rId3">
                <a:extLst>
                  <a:ext uri="{96DAC541-7B7A-43D3-8B79-37D633B846F1}">
                    <asvg:svgBlip xmlns="" xmlns:asvg="http://schemas.microsoft.com/office/drawing/2016/SVG/main" r:embed="rId4"/>
                  </a:ext>
                </a:extLst>
              </a:blip>
              <a:stretch>
                <a:fillRect t="-291050"/>
              </a:stretch>
            </a:blipFill>
          </p:spPr>
        </p:sp>
        <p:sp>
          <p:nvSpPr>
            <p:cNvPr id="13" name="Freeform 18"/>
            <p:cNvSpPr/>
            <p:nvPr/>
          </p:nvSpPr>
          <p:spPr>
            <a:xfrm>
              <a:off x="0" y="2085188"/>
              <a:ext cx="7041607" cy="3371568"/>
            </a:xfrm>
            <a:custGeom>
              <a:avLst/>
              <a:gdLst/>
              <a:ahLst/>
              <a:cxnLst/>
              <a:rect l="l" t="t" r="r" b="b"/>
              <a:pathLst>
                <a:path w="7041607" h="3371568">
                  <a:moveTo>
                    <a:pt x="0" y="0"/>
                  </a:moveTo>
                  <a:lnTo>
                    <a:pt x="7041607" y="0"/>
                  </a:lnTo>
                  <a:lnTo>
                    <a:pt x="7041607" y="3371568"/>
                  </a:lnTo>
                  <a:lnTo>
                    <a:pt x="0" y="3371568"/>
                  </a:lnTo>
                  <a:lnTo>
                    <a:pt x="0" y="0"/>
                  </a:lnTo>
                  <a:close/>
                </a:path>
              </a:pathLst>
            </a:custGeom>
            <a:blipFill>
              <a:blip r:embed="rId3">
                <a:extLst>
                  <a:ext uri="{96DAC541-7B7A-43D3-8B79-37D633B846F1}">
                    <asvg:svgBlip xmlns="" xmlns:asvg="http://schemas.microsoft.com/office/drawing/2016/SVG/main" r:embed="rId4"/>
                  </a:ext>
                </a:extLst>
              </a:blip>
              <a:stretch>
                <a:fillRect t="-64106" b="-54807"/>
              </a:stretch>
            </a:blipFill>
          </p:spPr>
        </p:sp>
        <p:sp>
          <p:nvSpPr>
            <p:cNvPr id="14" name="Freeform 19"/>
            <p:cNvSpPr/>
            <p:nvPr/>
          </p:nvSpPr>
          <p:spPr>
            <a:xfrm>
              <a:off x="0" y="5207564"/>
              <a:ext cx="7041607" cy="3371568"/>
            </a:xfrm>
            <a:custGeom>
              <a:avLst/>
              <a:gdLst/>
              <a:ahLst/>
              <a:cxnLst/>
              <a:rect l="l" t="t" r="r" b="b"/>
              <a:pathLst>
                <a:path w="7041607" h="3371568">
                  <a:moveTo>
                    <a:pt x="0" y="0"/>
                  </a:moveTo>
                  <a:lnTo>
                    <a:pt x="7041607" y="0"/>
                  </a:lnTo>
                  <a:lnTo>
                    <a:pt x="7041607" y="3371568"/>
                  </a:lnTo>
                  <a:lnTo>
                    <a:pt x="0" y="3371568"/>
                  </a:lnTo>
                  <a:lnTo>
                    <a:pt x="0" y="0"/>
                  </a:lnTo>
                  <a:close/>
                </a:path>
              </a:pathLst>
            </a:custGeom>
            <a:blipFill>
              <a:blip r:embed="rId3">
                <a:extLst>
                  <a:ext uri="{96DAC541-7B7A-43D3-8B79-37D633B846F1}">
                    <asvg:svgBlip xmlns="" xmlns:asvg="http://schemas.microsoft.com/office/drawing/2016/SVG/main" r:embed="rId4"/>
                  </a:ext>
                </a:extLst>
              </a:blip>
              <a:stretch>
                <a:fillRect t="-64106" b="-54807"/>
              </a:stretch>
            </a:blipFill>
          </p:spPr>
        </p:sp>
      </p:grpSp>
      <p:grpSp>
        <p:nvGrpSpPr>
          <p:cNvPr id="3" name="Group 3"/>
          <p:cNvGrpSpPr/>
          <p:nvPr/>
        </p:nvGrpSpPr>
        <p:grpSpPr>
          <a:xfrm>
            <a:off x="241503" y="2967751"/>
            <a:ext cx="7683296" cy="4250447"/>
            <a:chOff x="0" y="-47625"/>
            <a:chExt cx="10244393" cy="4802710"/>
          </a:xfrm>
        </p:grpSpPr>
        <p:sp>
          <p:nvSpPr>
            <p:cNvPr id="4" name="AutoShape 4"/>
            <p:cNvSpPr/>
            <p:nvPr/>
          </p:nvSpPr>
          <p:spPr>
            <a:xfrm>
              <a:off x="0" y="0"/>
              <a:ext cx="12763" cy="4755085"/>
            </a:xfrm>
            <a:prstGeom prst="rect">
              <a:avLst/>
            </a:prstGeom>
            <a:solidFill>
              <a:srgbClr val="252629"/>
            </a:solidFill>
          </p:spPr>
        </p:sp>
        <p:sp>
          <p:nvSpPr>
            <p:cNvPr id="5" name="TextBox 5"/>
            <p:cNvSpPr txBox="1"/>
            <p:nvPr/>
          </p:nvSpPr>
          <p:spPr>
            <a:xfrm>
              <a:off x="606033" y="-47625"/>
              <a:ext cx="9638360" cy="3781957"/>
            </a:xfrm>
            <a:prstGeom prst="rect">
              <a:avLst/>
            </a:prstGeom>
          </p:spPr>
          <p:txBody>
            <a:bodyPr wrap="square" lIns="0" tIns="0" rIns="0" bIns="0" rtlCol="0" anchor="t">
              <a:spAutoFit/>
            </a:bodyPr>
            <a:lstStyle/>
            <a:p>
              <a:pPr marL="342900" indent="-342900" algn="just">
                <a:lnSpc>
                  <a:spcPts val="2869"/>
                </a:lnSpc>
                <a:buFont typeface="Wingdings" pitchFamily="2" charset="2"/>
                <a:buChar char="Ø"/>
              </a:pPr>
              <a:r>
                <a:rPr lang="tr-TR" dirty="0" smtClean="0">
                  <a:solidFill>
                    <a:srgbClr val="252629"/>
                  </a:solidFill>
                  <a:latin typeface="Century Gothic" pitchFamily="34" charset="0"/>
                </a:rPr>
                <a:t>Ü</a:t>
              </a:r>
              <a:r>
                <a:rPr lang="en-US" dirty="0" err="1" smtClean="0">
                  <a:solidFill>
                    <a:srgbClr val="252629"/>
                  </a:solidFill>
                  <a:latin typeface="Century Gothic" pitchFamily="34" charset="0"/>
                </a:rPr>
                <a:t>niversitenin</a:t>
              </a:r>
              <a:r>
                <a:rPr lang="en-US" dirty="0" smtClean="0">
                  <a:solidFill>
                    <a:srgbClr val="252629"/>
                  </a:solidFill>
                  <a:latin typeface="Century Gothic" pitchFamily="34" charset="0"/>
                </a:rPr>
                <a:t> </a:t>
              </a:r>
              <a:r>
                <a:rPr lang="en-US" dirty="0" err="1">
                  <a:solidFill>
                    <a:srgbClr val="252629"/>
                  </a:solidFill>
                  <a:latin typeface="Century Gothic" pitchFamily="34" charset="0"/>
                </a:rPr>
                <a:t>insan</a:t>
              </a:r>
              <a:r>
                <a:rPr lang="en-US" dirty="0">
                  <a:solidFill>
                    <a:srgbClr val="252629"/>
                  </a:solidFill>
                  <a:latin typeface="Century Gothic" pitchFamily="34" charset="0"/>
                </a:rPr>
                <a:t> </a:t>
              </a:r>
              <a:r>
                <a:rPr lang="en-US" dirty="0" err="1" smtClean="0">
                  <a:solidFill>
                    <a:srgbClr val="252629"/>
                  </a:solidFill>
                  <a:latin typeface="Century Gothic" pitchFamily="34" charset="0"/>
                </a:rPr>
                <a:t>kaynağ</a:t>
              </a:r>
              <a:r>
                <a:rPr lang="tr-TR" dirty="0" smtClean="0">
                  <a:solidFill>
                    <a:srgbClr val="252629"/>
                  </a:solidFill>
                  <a:latin typeface="Century Gothic" pitchFamily="34" charset="0"/>
                </a:rPr>
                <a:t>ı ile ilgili tüm işlemleri yapmaktadır. İ</a:t>
              </a:r>
              <a:r>
                <a:rPr lang="en-US" dirty="0" err="1" smtClean="0">
                  <a:solidFill>
                    <a:srgbClr val="252629"/>
                  </a:solidFill>
                  <a:latin typeface="Century Gothic" pitchFamily="34" charset="0"/>
                </a:rPr>
                <a:t>nsan</a:t>
              </a:r>
              <a:r>
                <a:rPr lang="en-US" dirty="0" smtClean="0">
                  <a:solidFill>
                    <a:srgbClr val="252629"/>
                  </a:solidFill>
                  <a:latin typeface="Century Gothic" pitchFamily="34" charset="0"/>
                </a:rPr>
                <a:t> </a:t>
              </a:r>
              <a:r>
                <a:rPr lang="en-US" dirty="0" err="1">
                  <a:solidFill>
                    <a:srgbClr val="252629"/>
                  </a:solidFill>
                  <a:latin typeface="Century Gothic" pitchFamily="34" charset="0"/>
                </a:rPr>
                <a:t>gücü</a:t>
              </a:r>
              <a:r>
                <a:rPr lang="en-US" dirty="0">
                  <a:solidFill>
                    <a:srgbClr val="252629"/>
                  </a:solidFill>
                  <a:latin typeface="Century Gothic" pitchFamily="34" charset="0"/>
                </a:rPr>
                <a:t> </a:t>
              </a:r>
              <a:r>
                <a:rPr lang="en-US" dirty="0" err="1">
                  <a:solidFill>
                    <a:srgbClr val="252629"/>
                  </a:solidFill>
                  <a:latin typeface="Century Gothic" pitchFamily="34" charset="0"/>
                </a:rPr>
                <a:t>planlaması</a:t>
              </a:r>
              <a:r>
                <a:rPr lang="en-US" dirty="0">
                  <a:solidFill>
                    <a:srgbClr val="252629"/>
                  </a:solidFill>
                  <a:latin typeface="Century Gothic" pitchFamily="34" charset="0"/>
                </a:rPr>
                <a:t>, </a:t>
              </a:r>
              <a:r>
                <a:rPr lang="en-US" dirty="0" err="1">
                  <a:solidFill>
                    <a:srgbClr val="252629"/>
                  </a:solidFill>
                  <a:latin typeface="Century Gothic" pitchFamily="34" charset="0"/>
                </a:rPr>
                <a:t>atama</a:t>
              </a:r>
              <a:r>
                <a:rPr lang="en-US" dirty="0">
                  <a:solidFill>
                    <a:srgbClr val="252629"/>
                  </a:solidFill>
                  <a:latin typeface="Century Gothic" pitchFamily="34" charset="0"/>
                </a:rPr>
                <a:t>, </a:t>
              </a:r>
              <a:r>
                <a:rPr lang="en-US" dirty="0" err="1">
                  <a:solidFill>
                    <a:srgbClr val="252629"/>
                  </a:solidFill>
                  <a:latin typeface="Century Gothic" pitchFamily="34" charset="0"/>
                </a:rPr>
                <a:t>özlük</a:t>
              </a:r>
              <a:r>
                <a:rPr lang="en-US" dirty="0">
                  <a:solidFill>
                    <a:srgbClr val="252629"/>
                  </a:solidFill>
                  <a:latin typeface="Century Gothic" pitchFamily="34" charset="0"/>
                </a:rPr>
                <a:t> ve </a:t>
              </a:r>
              <a:r>
                <a:rPr lang="en-US" dirty="0" err="1">
                  <a:solidFill>
                    <a:srgbClr val="252629"/>
                  </a:solidFill>
                  <a:latin typeface="Century Gothic" pitchFamily="34" charset="0"/>
                </a:rPr>
                <a:t>emeklilik</a:t>
              </a:r>
              <a:r>
                <a:rPr lang="en-US" dirty="0">
                  <a:solidFill>
                    <a:srgbClr val="252629"/>
                  </a:solidFill>
                  <a:latin typeface="Century Gothic" pitchFamily="34" charset="0"/>
                </a:rPr>
                <a:t> </a:t>
              </a:r>
              <a:r>
                <a:rPr lang="en-US" dirty="0" err="1">
                  <a:solidFill>
                    <a:srgbClr val="252629"/>
                  </a:solidFill>
                  <a:latin typeface="Century Gothic" pitchFamily="34" charset="0"/>
                </a:rPr>
                <a:t>işlemleri</a:t>
              </a:r>
              <a:r>
                <a:rPr lang="en-US" dirty="0">
                  <a:solidFill>
                    <a:srgbClr val="252629"/>
                  </a:solidFill>
                  <a:latin typeface="Century Gothic" pitchFamily="34" charset="0"/>
                </a:rPr>
                <a:t>, </a:t>
              </a:r>
              <a:r>
                <a:rPr lang="en-US" dirty="0" err="1">
                  <a:solidFill>
                    <a:srgbClr val="252629"/>
                  </a:solidFill>
                  <a:latin typeface="Century Gothic" pitchFamily="34" charset="0"/>
                </a:rPr>
                <a:t>maaş</a:t>
              </a:r>
              <a:r>
                <a:rPr lang="en-US" dirty="0">
                  <a:solidFill>
                    <a:srgbClr val="252629"/>
                  </a:solidFill>
                  <a:latin typeface="Century Gothic" pitchFamily="34" charset="0"/>
                </a:rPr>
                <a:t> </a:t>
              </a:r>
              <a:r>
                <a:rPr lang="en-US" dirty="0" err="1">
                  <a:solidFill>
                    <a:srgbClr val="252629"/>
                  </a:solidFill>
                  <a:latin typeface="Century Gothic" pitchFamily="34" charset="0"/>
                </a:rPr>
                <a:t>hesaplama</a:t>
              </a:r>
              <a:r>
                <a:rPr lang="en-US" dirty="0">
                  <a:solidFill>
                    <a:srgbClr val="252629"/>
                  </a:solidFill>
                  <a:latin typeface="Century Gothic" pitchFamily="34" charset="0"/>
                </a:rPr>
                <a:t> </a:t>
              </a:r>
              <a:r>
                <a:rPr lang="en-US" dirty="0" err="1" smtClean="0">
                  <a:solidFill>
                    <a:srgbClr val="252629"/>
                  </a:solidFill>
                  <a:latin typeface="Century Gothic" pitchFamily="34" charset="0"/>
                </a:rPr>
                <a:t>gibi</a:t>
              </a:r>
              <a:r>
                <a:rPr lang="en-US" dirty="0" smtClean="0">
                  <a:solidFill>
                    <a:srgbClr val="252629"/>
                  </a:solidFill>
                  <a:latin typeface="Century Gothic" pitchFamily="34" charset="0"/>
                </a:rPr>
                <a:t>.</a:t>
              </a:r>
              <a:r>
                <a:rPr lang="tr-TR" dirty="0" smtClean="0">
                  <a:solidFill>
                    <a:srgbClr val="252629"/>
                  </a:solidFill>
                  <a:latin typeface="Century Gothic" pitchFamily="34" charset="0"/>
                </a:rPr>
                <a:t> </a:t>
              </a:r>
              <a:r>
                <a:rPr lang="en-US" dirty="0" err="1" smtClean="0">
                  <a:solidFill>
                    <a:srgbClr val="252629"/>
                  </a:solidFill>
                  <a:latin typeface="Century Gothic" pitchFamily="34" charset="0"/>
                </a:rPr>
                <a:t>Ayrıca</a:t>
              </a:r>
              <a:r>
                <a:rPr lang="en-US" dirty="0">
                  <a:solidFill>
                    <a:srgbClr val="252629"/>
                  </a:solidFill>
                  <a:latin typeface="Century Gothic" pitchFamily="34" charset="0"/>
                </a:rPr>
                <a:t>, </a:t>
              </a:r>
              <a:r>
                <a:rPr lang="en-US" dirty="0" err="1">
                  <a:solidFill>
                    <a:srgbClr val="252629"/>
                  </a:solidFill>
                  <a:latin typeface="Century Gothic" pitchFamily="34" charset="0"/>
                </a:rPr>
                <a:t>personelin</a:t>
              </a:r>
              <a:r>
                <a:rPr lang="en-US" dirty="0">
                  <a:solidFill>
                    <a:srgbClr val="252629"/>
                  </a:solidFill>
                  <a:latin typeface="Century Gothic" pitchFamily="34" charset="0"/>
                </a:rPr>
                <a:t> </a:t>
              </a:r>
              <a:r>
                <a:rPr lang="en-US" dirty="0" err="1">
                  <a:solidFill>
                    <a:srgbClr val="252629"/>
                  </a:solidFill>
                  <a:latin typeface="Century Gothic" pitchFamily="34" charset="0"/>
                </a:rPr>
                <a:t>eğitim</a:t>
              </a:r>
              <a:r>
                <a:rPr lang="en-US" dirty="0">
                  <a:solidFill>
                    <a:srgbClr val="252629"/>
                  </a:solidFill>
                  <a:latin typeface="Century Gothic" pitchFamily="34" charset="0"/>
                </a:rPr>
                <a:t> </a:t>
              </a:r>
              <a:r>
                <a:rPr lang="en-US" dirty="0" err="1">
                  <a:solidFill>
                    <a:srgbClr val="252629"/>
                  </a:solidFill>
                  <a:latin typeface="Century Gothic" pitchFamily="34" charset="0"/>
                </a:rPr>
                <a:t>geliştirme</a:t>
              </a:r>
              <a:r>
                <a:rPr lang="en-US" dirty="0">
                  <a:solidFill>
                    <a:srgbClr val="252629"/>
                  </a:solidFill>
                  <a:latin typeface="Century Gothic" pitchFamily="34" charset="0"/>
                </a:rPr>
                <a:t> ve </a:t>
              </a:r>
              <a:r>
                <a:rPr lang="en-US" dirty="0" err="1">
                  <a:solidFill>
                    <a:srgbClr val="252629"/>
                  </a:solidFill>
                  <a:latin typeface="Century Gothic" pitchFamily="34" charset="0"/>
                </a:rPr>
                <a:t>kariyer</a:t>
              </a:r>
              <a:r>
                <a:rPr lang="en-US" dirty="0">
                  <a:solidFill>
                    <a:srgbClr val="252629"/>
                  </a:solidFill>
                  <a:latin typeface="Century Gothic" pitchFamily="34" charset="0"/>
                </a:rPr>
                <a:t> </a:t>
              </a:r>
              <a:r>
                <a:rPr lang="en-US" dirty="0" err="1">
                  <a:solidFill>
                    <a:srgbClr val="252629"/>
                  </a:solidFill>
                  <a:latin typeface="Century Gothic" pitchFamily="34" charset="0"/>
                </a:rPr>
                <a:t>gelişim</a:t>
              </a:r>
              <a:r>
                <a:rPr lang="en-US" dirty="0">
                  <a:solidFill>
                    <a:srgbClr val="252629"/>
                  </a:solidFill>
                  <a:latin typeface="Century Gothic" pitchFamily="34" charset="0"/>
                </a:rPr>
                <a:t> </a:t>
              </a:r>
              <a:r>
                <a:rPr lang="en-US" dirty="0" err="1" smtClean="0">
                  <a:solidFill>
                    <a:srgbClr val="252629"/>
                  </a:solidFill>
                  <a:latin typeface="Century Gothic" pitchFamily="34" charset="0"/>
                </a:rPr>
                <a:t>süreçlerini</a:t>
              </a:r>
              <a:r>
                <a:rPr lang="tr-TR" dirty="0" smtClean="0">
                  <a:solidFill>
                    <a:srgbClr val="252629"/>
                  </a:solidFill>
                  <a:latin typeface="Century Gothic" pitchFamily="34" charset="0"/>
                </a:rPr>
                <a:t> de</a:t>
              </a:r>
              <a:r>
                <a:rPr lang="en-US" dirty="0" smtClean="0">
                  <a:solidFill>
                    <a:srgbClr val="252629"/>
                  </a:solidFill>
                  <a:latin typeface="Century Gothic" pitchFamily="34" charset="0"/>
                </a:rPr>
                <a:t> </a:t>
              </a:r>
              <a:r>
                <a:rPr lang="en-US" dirty="0" err="1">
                  <a:solidFill>
                    <a:srgbClr val="252629"/>
                  </a:solidFill>
                  <a:latin typeface="Century Gothic" pitchFamily="34" charset="0"/>
                </a:rPr>
                <a:t>planlar</a:t>
              </a:r>
              <a:r>
                <a:rPr lang="en-US" dirty="0">
                  <a:solidFill>
                    <a:srgbClr val="252629"/>
                  </a:solidFill>
                  <a:latin typeface="Century Gothic" pitchFamily="34" charset="0"/>
                </a:rPr>
                <a:t> </a:t>
              </a:r>
              <a:r>
                <a:rPr lang="en-US" dirty="0" err="1">
                  <a:solidFill>
                    <a:srgbClr val="252629"/>
                  </a:solidFill>
                  <a:latin typeface="Century Gothic" pitchFamily="34" charset="0"/>
                </a:rPr>
                <a:t>ve</a:t>
              </a:r>
              <a:r>
                <a:rPr lang="en-US" dirty="0">
                  <a:solidFill>
                    <a:srgbClr val="252629"/>
                  </a:solidFill>
                  <a:latin typeface="Century Gothic" pitchFamily="34" charset="0"/>
                </a:rPr>
                <a:t> </a:t>
              </a:r>
              <a:r>
                <a:rPr lang="en-US" dirty="0" err="1" smtClean="0">
                  <a:solidFill>
                    <a:srgbClr val="252629"/>
                  </a:solidFill>
                  <a:latin typeface="Century Gothic" pitchFamily="34" charset="0"/>
                </a:rPr>
                <a:t>gerçekleştirir</a:t>
              </a:r>
              <a:r>
                <a:rPr lang="en-US" dirty="0" smtClean="0">
                  <a:solidFill>
                    <a:srgbClr val="252629"/>
                  </a:solidFill>
                  <a:latin typeface="Century Gothic" pitchFamily="34" charset="0"/>
                </a:rPr>
                <a:t>.</a:t>
              </a:r>
              <a:r>
                <a:rPr lang="tr-TR" dirty="0" smtClean="0">
                  <a:solidFill>
                    <a:srgbClr val="252629"/>
                  </a:solidFill>
                  <a:latin typeface="Century Gothic" pitchFamily="34" charset="0"/>
                </a:rPr>
                <a:t> Ö</a:t>
              </a:r>
              <a:r>
                <a:rPr lang="en-US" dirty="0" err="1" smtClean="0">
                  <a:solidFill>
                    <a:srgbClr val="252629"/>
                  </a:solidFill>
                  <a:latin typeface="Century Gothic" pitchFamily="34" charset="0"/>
                </a:rPr>
                <a:t>ğrencilerimiz</a:t>
              </a:r>
              <a:r>
                <a:rPr lang="tr-TR" dirty="0" smtClean="0">
                  <a:solidFill>
                    <a:srgbClr val="252629"/>
                  </a:solidFill>
                  <a:latin typeface="Century Gothic" pitchFamily="34" charset="0"/>
                </a:rPr>
                <a:t> </a:t>
              </a:r>
              <a:r>
                <a:rPr lang="tr-TR" dirty="0" smtClean="0">
                  <a:solidFill>
                    <a:srgbClr val="252629"/>
                  </a:solidFill>
                  <a:latin typeface="Century Gothic" pitchFamily="34" charset="0"/>
                </a:rPr>
                <a:t>de düzenlenen kişisel gelişim eğitimlerinden </a:t>
              </a:r>
              <a:r>
                <a:rPr lang="en-US" dirty="0" smtClean="0">
                  <a:solidFill>
                    <a:srgbClr val="252629"/>
                  </a:solidFill>
                  <a:latin typeface="Century Gothic" pitchFamily="34" charset="0"/>
                </a:rPr>
                <a:t> </a:t>
              </a:r>
              <a:r>
                <a:rPr lang="en-US" dirty="0" err="1">
                  <a:solidFill>
                    <a:srgbClr val="252629"/>
                  </a:solidFill>
                  <a:latin typeface="Century Gothic" pitchFamily="34" charset="0"/>
                </a:rPr>
                <a:t>yararlanabilmektedir</a:t>
              </a:r>
              <a:r>
                <a:rPr lang="en-US" dirty="0">
                  <a:solidFill>
                    <a:srgbClr val="252629"/>
                  </a:solidFill>
                  <a:latin typeface="Century Gothic" pitchFamily="34" charset="0"/>
                </a:rPr>
                <a:t>. Eğitim </a:t>
              </a:r>
              <a:r>
                <a:rPr lang="en-US" dirty="0" err="1">
                  <a:solidFill>
                    <a:srgbClr val="252629"/>
                  </a:solidFill>
                  <a:latin typeface="Century Gothic" pitchFamily="34" charset="0"/>
                </a:rPr>
                <a:t>duyurularını</a:t>
              </a:r>
              <a:r>
                <a:rPr lang="en-US" dirty="0">
                  <a:solidFill>
                    <a:srgbClr val="252629"/>
                  </a:solidFill>
                  <a:latin typeface="Century Gothic" pitchFamily="34" charset="0"/>
                </a:rPr>
                <a:t> SAÜ web </a:t>
              </a:r>
              <a:r>
                <a:rPr lang="en-US" dirty="0" err="1">
                  <a:solidFill>
                    <a:srgbClr val="252629"/>
                  </a:solidFill>
                  <a:latin typeface="Century Gothic" pitchFamily="34" charset="0"/>
                </a:rPr>
                <a:t>sayfasından</a:t>
              </a:r>
              <a:r>
                <a:rPr lang="en-US" dirty="0">
                  <a:solidFill>
                    <a:srgbClr val="252629"/>
                  </a:solidFill>
                  <a:latin typeface="Century Gothic" pitchFamily="34" charset="0"/>
                </a:rPr>
                <a:t> </a:t>
              </a:r>
              <a:r>
                <a:rPr lang="en-US" dirty="0" err="1">
                  <a:solidFill>
                    <a:srgbClr val="252629"/>
                  </a:solidFill>
                  <a:latin typeface="Century Gothic" pitchFamily="34" charset="0"/>
                </a:rPr>
                <a:t>takip</a:t>
              </a:r>
              <a:r>
                <a:rPr lang="en-US" dirty="0">
                  <a:solidFill>
                    <a:srgbClr val="252629"/>
                  </a:solidFill>
                  <a:latin typeface="Century Gothic" pitchFamily="34" charset="0"/>
                </a:rPr>
                <a:t> </a:t>
              </a:r>
              <a:r>
                <a:rPr lang="en-US" dirty="0" err="1">
                  <a:solidFill>
                    <a:srgbClr val="252629"/>
                  </a:solidFill>
                  <a:latin typeface="Century Gothic" pitchFamily="34" charset="0"/>
                </a:rPr>
                <a:t>edebilirsiniz</a:t>
              </a:r>
              <a:r>
                <a:rPr lang="en-US" dirty="0">
                  <a:solidFill>
                    <a:srgbClr val="252629"/>
                  </a:solidFill>
                  <a:latin typeface="Century Gothic" pitchFamily="34" charset="0"/>
                </a:rPr>
                <a:t>. </a:t>
              </a:r>
              <a:endParaRPr lang="tr-TR" dirty="0" smtClean="0">
                <a:solidFill>
                  <a:srgbClr val="252629"/>
                </a:solidFill>
                <a:latin typeface="Century Gothic" pitchFamily="34" charset="0"/>
              </a:endParaRPr>
            </a:p>
            <a:p>
              <a:pPr marL="342900" lvl="0" indent="-342900" algn="l">
                <a:lnSpc>
                  <a:spcPts val="2870"/>
                </a:lnSpc>
                <a:spcBef>
                  <a:spcPct val="0"/>
                </a:spcBef>
                <a:buFont typeface="Wingdings" pitchFamily="2" charset="2"/>
                <a:buChar char="Ø"/>
              </a:pPr>
              <a:endParaRPr lang="tr-TR" sz="2050" dirty="0">
                <a:solidFill>
                  <a:srgbClr val="252629"/>
                </a:solidFill>
                <a:latin typeface="Century Gothic" pitchFamily="34" charset="0"/>
              </a:endParaRPr>
            </a:p>
            <a:p>
              <a:pPr marL="342900" lvl="0" indent="-342900" algn="l">
                <a:lnSpc>
                  <a:spcPts val="2870"/>
                </a:lnSpc>
                <a:spcBef>
                  <a:spcPct val="0"/>
                </a:spcBef>
                <a:buFont typeface="Wingdings" pitchFamily="2" charset="2"/>
                <a:buChar char="Ø"/>
              </a:pPr>
              <a:r>
                <a:rPr lang="tr-TR" dirty="0" smtClean="0">
                  <a:solidFill>
                    <a:srgbClr val="252629"/>
                  </a:solidFill>
                  <a:latin typeface="Century Gothic" pitchFamily="34" charset="0"/>
                </a:rPr>
                <a:t>Personel Dairesi Başkanı Muharrem YILMAZ</a:t>
              </a:r>
              <a:endParaRPr lang="en-US" dirty="0">
                <a:solidFill>
                  <a:srgbClr val="252629"/>
                </a:solidFill>
                <a:latin typeface="Century Gothic" pitchFamily="34" charset="0"/>
              </a:endParaRPr>
            </a:p>
          </p:txBody>
        </p:sp>
      </p:grpSp>
      <p:sp>
        <p:nvSpPr>
          <p:cNvPr id="15" name="TextBox 4"/>
          <p:cNvSpPr txBox="1"/>
          <p:nvPr/>
        </p:nvSpPr>
        <p:spPr>
          <a:xfrm>
            <a:off x="1181100" y="2189198"/>
            <a:ext cx="5562599" cy="360099"/>
          </a:xfrm>
          <a:prstGeom prst="rect">
            <a:avLst/>
          </a:prstGeom>
        </p:spPr>
        <p:txBody>
          <a:bodyPr wrap="square" lIns="0" tIns="0" rIns="0" bIns="0" rtlCol="0" anchor="t">
            <a:spAutoFit/>
          </a:bodyPr>
          <a:lstStyle/>
          <a:p>
            <a:pPr algn="ctr">
              <a:lnSpc>
                <a:spcPts val="3107"/>
              </a:lnSpc>
            </a:pPr>
            <a:r>
              <a:rPr lang="tr-TR" sz="2000" spc="335" dirty="0" smtClean="0">
                <a:solidFill>
                  <a:srgbClr val="000000"/>
                </a:solidFill>
                <a:latin typeface="Algerian" pitchFamily="82" charset="0"/>
              </a:rPr>
              <a:t>Personel Dairesi </a:t>
            </a:r>
            <a:r>
              <a:rPr lang="tr-TR" sz="2000" spc="335" dirty="0" err="1" smtClean="0">
                <a:solidFill>
                  <a:srgbClr val="000000"/>
                </a:solidFill>
                <a:latin typeface="Algerian" pitchFamily="82" charset="0"/>
              </a:rPr>
              <a:t>BaŞKANLIĞI</a:t>
            </a:r>
            <a:endParaRPr lang="en-US" sz="2000" spc="335" dirty="0">
              <a:solidFill>
                <a:srgbClr val="000000"/>
              </a:solidFill>
              <a:latin typeface="Algerian" pitchFamily="82" charset="0"/>
            </a:endParaRPr>
          </a:p>
        </p:txBody>
      </p:sp>
      <p:grpSp>
        <p:nvGrpSpPr>
          <p:cNvPr id="7" name="Group 7"/>
          <p:cNvGrpSpPr>
            <a:grpSpLocks noChangeAspect="1"/>
          </p:cNvGrpSpPr>
          <p:nvPr/>
        </p:nvGrpSpPr>
        <p:grpSpPr>
          <a:xfrm>
            <a:off x="6338135" y="6844902"/>
            <a:ext cx="1905000" cy="2054455"/>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3194" r="-3194"/>
              </a:stretch>
            </a:blipFill>
          </p:spPr>
        </p:sp>
      </p:grpSp>
      <p:grpSp>
        <p:nvGrpSpPr>
          <p:cNvPr id="16" name="Group 15"/>
          <p:cNvGrpSpPr/>
          <p:nvPr/>
        </p:nvGrpSpPr>
        <p:grpSpPr>
          <a:xfrm>
            <a:off x="9131559" y="0"/>
            <a:ext cx="8229600" cy="9791700"/>
            <a:chOff x="0" y="0"/>
            <a:chExt cx="7041607" cy="10422868"/>
          </a:xfrm>
        </p:grpSpPr>
        <p:sp>
          <p:nvSpPr>
            <p:cNvPr id="17" name="Freeform 16"/>
            <p:cNvSpPr/>
            <p:nvPr/>
          </p:nvSpPr>
          <p:spPr>
            <a:xfrm>
              <a:off x="0" y="0"/>
              <a:ext cx="7041607" cy="2178929"/>
            </a:xfrm>
            <a:custGeom>
              <a:avLst/>
              <a:gdLst/>
              <a:ahLst/>
              <a:cxnLst/>
              <a:rect l="l" t="t" r="r" b="b"/>
              <a:pathLst>
                <a:path w="7041607" h="2178929">
                  <a:moveTo>
                    <a:pt x="0" y="0"/>
                  </a:moveTo>
                  <a:lnTo>
                    <a:pt x="7041607" y="0"/>
                  </a:lnTo>
                  <a:lnTo>
                    <a:pt x="7041607" y="2178929"/>
                  </a:lnTo>
                  <a:lnTo>
                    <a:pt x="0" y="2178929"/>
                  </a:lnTo>
                  <a:lnTo>
                    <a:pt x="0" y="0"/>
                  </a:lnTo>
                  <a:close/>
                </a:path>
              </a:pathLst>
            </a:custGeom>
            <a:blipFill>
              <a:blip r:embed="rId3">
                <a:extLst>
                  <a:ext uri="{96DAC541-7B7A-43D3-8B79-37D633B846F1}">
                    <asvg:svgBlip xmlns="" xmlns:asvg="http://schemas.microsoft.com/office/drawing/2016/SVG/main" r:embed="rId4"/>
                  </a:ext>
                </a:extLst>
              </a:blip>
              <a:stretch>
                <a:fillRect b="-238736"/>
              </a:stretch>
            </a:blipFill>
          </p:spPr>
        </p:sp>
        <p:sp>
          <p:nvSpPr>
            <p:cNvPr id="18" name="Freeform 17"/>
            <p:cNvSpPr/>
            <p:nvPr/>
          </p:nvSpPr>
          <p:spPr>
            <a:xfrm>
              <a:off x="0" y="8535428"/>
              <a:ext cx="7041607" cy="1887440"/>
            </a:xfrm>
            <a:custGeom>
              <a:avLst/>
              <a:gdLst/>
              <a:ahLst/>
              <a:cxnLst/>
              <a:rect l="l" t="t" r="r" b="b"/>
              <a:pathLst>
                <a:path w="7041607" h="1887440">
                  <a:moveTo>
                    <a:pt x="0" y="0"/>
                  </a:moveTo>
                  <a:lnTo>
                    <a:pt x="7041607" y="0"/>
                  </a:lnTo>
                  <a:lnTo>
                    <a:pt x="7041607" y="1887440"/>
                  </a:lnTo>
                  <a:lnTo>
                    <a:pt x="0" y="1887440"/>
                  </a:lnTo>
                  <a:lnTo>
                    <a:pt x="0" y="0"/>
                  </a:lnTo>
                  <a:close/>
                </a:path>
              </a:pathLst>
            </a:custGeom>
            <a:blipFill>
              <a:blip r:embed="rId3">
                <a:extLst>
                  <a:ext uri="{96DAC541-7B7A-43D3-8B79-37D633B846F1}">
                    <asvg:svgBlip xmlns="" xmlns:asvg="http://schemas.microsoft.com/office/drawing/2016/SVG/main" r:embed="rId4"/>
                  </a:ext>
                </a:extLst>
              </a:blip>
              <a:stretch>
                <a:fillRect t="-291050"/>
              </a:stretch>
            </a:blipFill>
          </p:spPr>
        </p:sp>
        <p:sp>
          <p:nvSpPr>
            <p:cNvPr id="19" name="Freeform 18"/>
            <p:cNvSpPr/>
            <p:nvPr/>
          </p:nvSpPr>
          <p:spPr>
            <a:xfrm>
              <a:off x="0" y="2085188"/>
              <a:ext cx="7041607" cy="3371568"/>
            </a:xfrm>
            <a:custGeom>
              <a:avLst/>
              <a:gdLst/>
              <a:ahLst/>
              <a:cxnLst/>
              <a:rect l="l" t="t" r="r" b="b"/>
              <a:pathLst>
                <a:path w="7041607" h="3371568">
                  <a:moveTo>
                    <a:pt x="0" y="0"/>
                  </a:moveTo>
                  <a:lnTo>
                    <a:pt x="7041607" y="0"/>
                  </a:lnTo>
                  <a:lnTo>
                    <a:pt x="7041607" y="3371568"/>
                  </a:lnTo>
                  <a:lnTo>
                    <a:pt x="0" y="3371568"/>
                  </a:lnTo>
                  <a:lnTo>
                    <a:pt x="0" y="0"/>
                  </a:lnTo>
                  <a:close/>
                </a:path>
              </a:pathLst>
            </a:custGeom>
            <a:blipFill>
              <a:blip r:embed="rId3">
                <a:extLst>
                  <a:ext uri="{96DAC541-7B7A-43D3-8B79-37D633B846F1}">
                    <asvg:svgBlip xmlns="" xmlns:asvg="http://schemas.microsoft.com/office/drawing/2016/SVG/main" r:embed="rId4"/>
                  </a:ext>
                </a:extLst>
              </a:blip>
              <a:stretch>
                <a:fillRect t="-64106" b="-54807"/>
              </a:stretch>
            </a:blipFill>
          </p:spPr>
        </p:sp>
        <p:sp>
          <p:nvSpPr>
            <p:cNvPr id="20" name="Freeform 19"/>
            <p:cNvSpPr/>
            <p:nvPr/>
          </p:nvSpPr>
          <p:spPr>
            <a:xfrm>
              <a:off x="0" y="5207564"/>
              <a:ext cx="7041607" cy="3371568"/>
            </a:xfrm>
            <a:custGeom>
              <a:avLst/>
              <a:gdLst/>
              <a:ahLst/>
              <a:cxnLst/>
              <a:rect l="l" t="t" r="r" b="b"/>
              <a:pathLst>
                <a:path w="7041607" h="3371568">
                  <a:moveTo>
                    <a:pt x="0" y="0"/>
                  </a:moveTo>
                  <a:lnTo>
                    <a:pt x="7041607" y="0"/>
                  </a:lnTo>
                  <a:lnTo>
                    <a:pt x="7041607" y="3371568"/>
                  </a:lnTo>
                  <a:lnTo>
                    <a:pt x="0" y="3371568"/>
                  </a:lnTo>
                  <a:lnTo>
                    <a:pt x="0" y="0"/>
                  </a:lnTo>
                  <a:close/>
                </a:path>
              </a:pathLst>
            </a:custGeom>
            <a:blipFill>
              <a:blip r:embed="rId3">
                <a:extLst>
                  <a:ext uri="{96DAC541-7B7A-43D3-8B79-37D633B846F1}">
                    <asvg:svgBlip xmlns="" xmlns:asvg="http://schemas.microsoft.com/office/drawing/2016/SVG/main" r:embed="rId4"/>
                  </a:ext>
                </a:extLst>
              </a:blip>
              <a:stretch>
                <a:fillRect t="-64106" b="-54807"/>
              </a:stretch>
            </a:blipFill>
          </p:spPr>
        </p:sp>
      </p:grpSp>
      <p:sp>
        <p:nvSpPr>
          <p:cNvPr id="24" name="TextBox 4"/>
          <p:cNvSpPr txBox="1"/>
          <p:nvPr/>
        </p:nvSpPr>
        <p:spPr>
          <a:xfrm>
            <a:off x="10820400" y="1318542"/>
            <a:ext cx="5562599" cy="757259"/>
          </a:xfrm>
          <a:prstGeom prst="rect">
            <a:avLst/>
          </a:prstGeom>
        </p:spPr>
        <p:txBody>
          <a:bodyPr wrap="square" lIns="0" tIns="0" rIns="0" bIns="0" rtlCol="0" anchor="t">
            <a:spAutoFit/>
          </a:bodyPr>
          <a:lstStyle/>
          <a:p>
            <a:pPr algn="ctr">
              <a:lnSpc>
                <a:spcPts val="3107"/>
              </a:lnSpc>
            </a:pPr>
            <a:r>
              <a:rPr lang="tr-TR" sz="2000" spc="335" dirty="0" smtClean="0">
                <a:solidFill>
                  <a:srgbClr val="000000"/>
                </a:solidFill>
                <a:latin typeface="Algerian" pitchFamily="82" charset="0"/>
              </a:rPr>
              <a:t>Kütüphane ve DOKÜMANTASYON DAİRESİ </a:t>
            </a:r>
            <a:r>
              <a:rPr lang="tr-TR" sz="2000" spc="335" dirty="0" err="1" smtClean="0">
                <a:solidFill>
                  <a:srgbClr val="000000"/>
                </a:solidFill>
                <a:latin typeface="Algerian" pitchFamily="82" charset="0"/>
              </a:rPr>
              <a:t>BaŞKANLIĞI</a:t>
            </a:r>
            <a:endParaRPr lang="en-US" sz="2000" spc="335" dirty="0">
              <a:solidFill>
                <a:srgbClr val="000000"/>
              </a:solidFill>
              <a:latin typeface="Algerian" pitchFamily="82" charset="0"/>
            </a:endParaRPr>
          </a:p>
        </p:txBody>
      </p:sp>
      <p:sp>
        <p:nvSpPr>
          <p:cNvPr id="6" name="Dikdörtgen 5"/>
          <p:cNvSpPr/>
          <p:nvPr/>
        </p:nvSpPr>
        <p:spPr>
          <a:xfrm>
            <a:off x="10117494" y="2369247"/>
            <a:ext cx="6705600" cy="6042680"/>
          </a:xfrm>
          <a:prstGeom prst="rect">
            <a:avLst/>
          </a:prstGeom>
        </p:spPr>
        <p:txBody>
          <a:bodyPr wrap="square">
            <a:spAutoFit/>
          </a:bodyPr>
          <a:lstStyle/>
          <a:p>
            <a:pPr marL="285750" indent="-285750" algn="just">
              <a:lnSpc>
                <a:spcPts val="2869"/>
              </a:lnSpc>
              <a:buFont typeface="Wingdings" pitchFamily="2" charset="2"/>
              <a:buChar char="Ø"/>
            </a:pPr>
            <a:r>
              <a:rPr lang="en-US" dirty="0">
                <a:solidFill>
                  <a:srgbClr val="252629"/>
                </a:solidFill>
                <a:latin typeface="Century Gothic" pitchFamily="34" charset="0"/>
              </a:rPr>
              <a:t>Sakarya </a:t>
            </a:r>
            <a:r>
              <a:rPr lang="en-US" dirty="0" err="1">
                <a:solidFill>
                  <a:srgbClr val="252629"/>
                </a:solidFill>
                <a:latin typeface="Century Gothic" pitchFamily="34" charset="0"/>
              </a:rPr>
              <a:t>Üniversitesi</a:t>
            </a:r>
            <a:r>
              <a:rPr lang="en-US" dirty="0">
                <a:solidFill>
                  <a:srgbClr val="252629"/>
                </a:solidFill>
                <a:latin typeface="Century Gothic" pitchFamily="34" charset="0"/>
              </a:rPr>
              <a:t> </a:t>
            </a:r>
            <a:r>
              <a:rPr lang="en-US" dirty="0" err="1">
                <a:solidFill>
                  <a:srgbClr val="252629"/>
                </a:solidFill>
                <a:latin typeface="Century Gothic" pitchFamily="34" charset="0"/>
              </a:rPr>
              <a:t>kütüphaneleri</a:t>
            </a:r>
            <a:r>
              <a:rPr lang="en-US" dirty="0">
                <a:solidFill>
                  <a:srgbClr val="252629"/>
                </a:solidFill>
                <a:latin typeface="Century Gothic" pitchFamily="34" charset="0"/>
              </a:rPr>
              <a:t>, </a:t>
            </a:r>
            <a:r>
              <a:rPr lang="en-US" dirty="0" err="1">
                <a:solidFill>
                  <a:srgbClr val="252629"/>
                </a:solidFill>
                <a:latin typeface="Century Gothic" pitchFamily="34" charset="0"/>
              </a:rPr>
              <a:t>öğretim</a:t>
            </a:r>
            <a:r>
              <a:rPr lang="en-US" dirty="0">
                <a:solidFill>
                  <a:srgbClr val="252629"/>
                </a:solidFill>
                <a:latin typeface="Century Gothic" pitchFamily="34" charset="0"/>
              </a:rPr>
              <a:t> </a:t>
            </a:r>
            <a:r>
              <a:rPr lang="en-US" dirty="0" err="1">
                <a:solidFill>
                  <a:srgbClr val="252629"/>
                </a:solidFill>
                <a:latin typeface="Century Gothic" pitchFamily="34" charset="0"/>
              </a:rPr>
              <a:t>elemanları</a:t>
            </a:r>
            <a:r>
              <a:rPr lang="en-US" dirty="0">
                <a:solidFill>
                  <a:srgbClr val="252629"/>
                </a:solidFill>
                <a:latin typeface="Century Gothic" pitchFamily="34" charset="0"/>
              </a:rPr>
              <a:t>, </a:t>
            </a:r>
            <a:r>
              <a:rPr lang="en-US" dirty="0" err="1">
                <a:solidFill>
                  <a:srgbClr val="252629"/>
                </a:solidFill>
                <a:latin typeface="Century Gothic" pitchFamily="34" charset="0"/>
              </a:rPr>
              <a:t>öğrenci</a:t>
            </a:r>
            <a:r>
              <a:rPr lang="en-US" dirty="0">
                <a:solidFill>
                  <a:srgbClr val="252629"/>
                </a:solidFill>
                <a:latin typeface="Century Gothic" pitchFamily="34" charset="0"/>
              </a:rPr>
              <a:t> ve </a:t>
            </a:r>
            <a:r>
              <a:rPr lang="en-US" dirty="0" err="1">
                <a:solidFill>
                  <a:srgbClr val="252629"/>
                </a:solidFill>
                <a:latin typeface="Century Gothic" pitchFamily="34" charset="0"/>
              </a:rPr>
              <a:t>personelin</a:t>
            </a:r>
            <a:r>
              <a:rPr lang="en-US" dirty="0">
                <a:solidFill>
                  <a:srgbClr val="252629"/>
                </a:solidFill>
                <a:latin typeface="Century Gothic" pitchFamily="34" charset="0"/>
              </a:rPr>
              <a:t>; </a:t>
            </a:r>
            <a:r>
              <a:rPr lang="en-US" dirty="0" err="1">
                <a:solidFill>
                  <a:srgbClr val="252629"/>
                </a:solidFill>
                <a:latin typeface="Century Gothic" pitchFamily="34" charset="0"/>
              </a:rPr>
              <a:t>eğitim</a:t>
            </a:r>
            <a:r>
              <a:rPr lang="en-US" dirty="0">
                <a:solidFill>
                  <a:srgbClr val="252629"/>
                </a:solidFill>
                <a:latin typeface="Century Gothic" pitchFamily="34" charset="0"/>
              </a:rPr>
              <a:t>, </a:t>
            </a:r>
            <a:r>
              <a:rPr lang="en-US" dirty="0" err="1">
                <a:solidFill>
                  <a:srgbClr val="252629"/>
                </a:solidFill>
                <a:latin typeface="Century Gothic" pitchFamily="34" charset="0"/>
              </a:rPr>
              <a:t>öğretim</a:t>
            </a:r>
            <a:r>
              <a:rPr lang="en-US" dirty="0">
                <a:solidFill>
                  <a:srgbClr val="252629"/>
                </a:solidFill>
                <a:latin typeface="Century Gothic" pitchFamily="34" charset="0"/>
              </a:rPr>
              <a:t>, </a:t>
            </a:r>
            <a:r>
              <a:rPr lang="en-US" dirty="0" err="1">
                <a:solidFill>
                  <a:srgbClr val="252629"/>
                </a:solidFill>
                <a:latin typeface="Century Gothic" pitchFamily="34" charset="0"/>
              </a:rPr>
              <a:t>araştırma</a:t>
            </a:r>
            <a:r>
              <a:rPr lang="en-US" dirty="0">
                <a:solidFill>
                  <a:srgbClr val="252629"/>
                </a:solidFill>
                <a:latin typeface="Century Gothic" pitchFamily="34" charset="0"/>
              </a:rPr>
              <a:t> </a:t>
            </a:r>
            <a:r>
              <a:rPr lang="en-US" dirty="0" err="1">
                <a:solidFill>
                  <a:srgbClr val="252629"/>
                </a:solidFill>
                <a:latin typeface="Century Gothic" pitchFamily="34" charset="0"/>
              </a:rPr>
              <a:t>programlarını</a:t>
            </a:r>
            <a:r>
              <a:rPr lang="en-US" dirty="0">
                <a:solidFill>
                  <a:srgbClr val="252629"/>
                </a:solidFill>
                <a:latin typeface="Century Gothic" pitchFamily="34" charset="0"/>
              </a:rPr>
              <a:t> </a:t>
            </a:r>
            <a:r>
              <a:rPr lang="en-US" dirty="0" err="1">
                <a:solidFill>
                  <a:srgbClr val="252629"/>
                </a:solidFill>
                <a:latin typeface="Century Gothic" pitchFamily="34" charset="0"/>
              </a:rPr>
              <a:t>desteklemek</a:t>
            </a:r>
            <a:r>
              <a:rPr lang="en-US" dirty="0">
                <a:solidFill>
                  <a:srgbClr val="252629"/>
                </a:solidFill>
                <a:latin typeface="Century Gothic" pitchFamily="34" charset="0"/>
              </a:rPr>
              <a:t> ve </a:t>
            </a:r>
            <a:r>
              <a:rPr lang="en-US" dirty="0" err="1">
                <a:solidFill>
                  <a:srgbClr val="252629"/>
                </a:solidFill>
                <a:latin typeface="Century Gothic" pitchFamily="34" charset="0"/>
              </a:rPr>
              <a:t>boş</a:t>
            </a:r>
            <a:r>
              <a:rPr lang="en-US" dirty="0">
                <a:solidFill>
                  <a:srgbClr val="252629"/>
                </a:solidFill>
                <a:latin typeface="Century Gothic" pitchFamily="34" charset="0"/>
              </a:rPr>
              <a:t> </a:t>
            </a:r>
            <a:r>
              <a:rPr lang="en-US" dirty="0" err="1">
                <a:solidFill>
                  <a:srgbClr val="252629"/>
                </a:solidFill>
                <a:latin typeface="Century Gothic" pitchFamily="34" charset="0"/>
              </a:rPr>
              <a:t>zamanlarını</a:t>
            </a:r>
            <a:r>
              <a:rPr lang="en-US" dirty="0">
                <a:solidFill>
                  <a:srgbClr val="252629"/>
                </a:solidFill>
                <a:latin typeface="Century Gothic" pitchFamily="34" charset="0"/>
              </a:rPr>
              <a:t> </a:t>
            </a:r>
            <a:r>
              <a:rPr lang="en-US" dirty="0" err="1">
                <a:solidFill>
                  <a:srgbClr val="252629"/>
                </a:solidFill>
                <a:latin typeface="Century Gothic" pitchFamily="34" charset="0"/>
              </a:rPr>
              <a:t>değerlendirmeleri</a:t>
            </a:r>
            <a:r>
              <a:rPr lang="en-US" dirty="0">
                <a:solidFill>
                  <a:srgbClr val="252629"/>
                </a:solidFill>
                <a:latin typeface="Century Gothic" pitchFamily="34" charset="0"/>
              </a:rPr>
              <a:t> </a:t>
            </a:r>
            <a:r>
              <a:rPr lang="en-US" dirty="0" err="1">
                <a:solidFill>
                  <a:srgbClr val="252629"/>
                </a:solidFill>
                <a:latin typeface="Century Gothic" pitchFamily="34" charset="0"/>
              </a:rPr>
              <a:t>için</a:t>
            </a:r>
            <a:r>
              <a:rPr lang="en-US" dirty="0">
                <a:solidFill>
                  <a:srgbClr val="252629"/>
                </a:solidFill>
                <a:latin typeface="Century Gothic" pitchFamily="34" charset="0"/>
              </a:rPr>
              <a:t> </a:t>
            </a:r>
            <a:r>
              <a:rPr lang="en-US" dirty="0" err="1">
                <a:solidFill>
                  <a:srgbClr val="252629"/>
                </a:solidFill>
                <a:latin typeface="Century Gothic" pitchFamily="34" charset="0"/>
              </a:rPr>
              <a:t>basılı</a:t>
            </a:r>
            <a:r>
              <a:rPr lang="en-US" dirty="0">
                <a:solidFill>
                  <a:srgbClr val="252629"/>
                </a:solidFill>
                <a:latin typeface="Century Gothic" pitchFamily="34" charset="0"/>
              </a:rPr>
              <a:t> ve </a:t>
            </a:r>
            <a:r>
              <a:rPr lang="en-US" dirty="0" err="1">
                <a:solidFill>
                  <a:srgbClr val="252629"/>
                </a:solidFill>
                <a:latin typeface="Century Gothic" pitchFamily="34" charset="0"/>
              </a:rPr>
              <a:t>elektronik</a:t>
            </a:r>
            <a:r>
              <a:rPr lang="en-US" dirty="0">
                <a:solidFill>
                  <a:srgbClr val="252629"/>
                </a:solidFill>
                <a:latin typeface="Century Gothic" pitchFamily="34" charset="0"/>
              </a:rPr>
              <a:t> </a:t>
            </a:r>
            <a:r>
              <a:rPr lang="en-US" dirty="0" err="1">
                <a:solidFill>
                  <a:srgbClr val="252629"/>
                </a:solidFill>
                <a:latin typeface="Century Gothic" pitchFamily="34" charset="0"/>
              </a:rPr>
              <a:t>bilgi</a:t>
            </a:r>
            <a:r>
              <a:rPr lang="en-US" dirty="0">
                <a:solidFill>
                  <a:srgbClr val="252629"/>
                </a:solidFill>
                <a:latin typeface="Century Gothic" pitchFamily="34" charset="0"/>
              </a:rPr>
              <a:t> </a:t>
            </a:r>
            <a:r>
              <a:rPr lang="en-US" dirty="0" err="1">
                <a:solidFill>
                  <a:srgbClr val="252629"/>
                </a:solidFill>
                <a:latin typeface="Century Gothic" pitchFamily="34" charset="0"/>
              </a:rPr>
              <a:t>kaynaklarından</a:t>
            </a:r>
            <a:r>
              <a:rPr lang="en-US" dirty="0">
                <a:solidFill>
                  <a:srgbClr val="252629"/>
                </a:solidFill>
                <a:latin typeface="Century Gothic" pitchFamily="34" charset="0"/>
              </a:rPr>
              <a:t> </a:t>
            </a:r>
            <a:r>
              <a:rPr lang="en-US" dirty="0" err="1">
                <a:solidFill>
                  <a:srgbClr val="252629"/>
                </a:solidFill>
                <a:latin typeface="Century Gothic" pitchFamily="34" charset="0"/>
              </a:rPr>
              <a:t>oluşturduğu</a:t>
            </a:r>
            <a:r>
              <a:rPr lang="en-US" dirty="0">
                <a:solidFill>
                  <a:srgbClr val="252629"/>
                </a:solidFill>
                <a:latin typeface="Century Gothic" pitchFamily="34" charset="0"/>
              </a:rPr>
              <a:t> </a:t>
            </a:r>
            <a:r>
              <a:rPr lang="en-US" dirty="0" err="1">
                <a:solidFill>
                  <a:srgbClr val="252629"/>
                </a:solidFill>
                <a:latin typeface="Century Gothic" pitchFamily="34" charset="0"/>
              </a:rPr>
              <a:t>koleksiyonu</a:t>
            </a:r>
            <a:r>
              <a:rPr lang="en-US" dirty="0">
                <a:solidFill>
                  <a:srgbClr val="252629"/>
                </a:solidFill>
                <a:latin typeface="Century Gothic" pitchFamily="34" charset="0"/>
              </a:rPr>
              <a:t> 7/24 </a:t>
            </a:r>
            <a:r>
              <a:rPr lang="en-US" dirty="0" err="1">
                <a:solidFill>
                  <a:srgbClr val="252629"/>
                </a:solidFill>
                <a:latin typeface="Century Gothic" pitchFamily="34" charset="0"/>
              </a:rPr>
              <a:t>kullanıcıların</a:t>
            </a:r>
            <a:r>
              <a:rPr lang="en-US" dirty="0">
                <a:solidFill>
                  <a:srgbClr val="252629"/>
                </a:solidFill>
                <a:latin typeface="Century Gothic" pitchFamily="34" charset="0"/>
              </a:rPr>
              <a:t> </a:t>
            </a:r>
            <a:r>
              <a:rPr lang="en-US" dirty="0" err="1">
                <a:solidFill>
                  <a:srgbClr val="252629"/>
                </a:solidFill>
                <a:latin typeface="Century Gothic" pitchFamily="34" charset="0"/>
              </a:rPr>
              <a:t>erişimine</a:t>
            </a:r>
            <a:r>
              <a:rPr lang="en-US" dirty="0">
                <a:solidFill>
                  <a:srgbClr val="252629"/>
                </a:solidFill>
                <a:latin typeface="Century Gothic" pitchFamily="34" charset="0"/>
              </a:rPr>
              <a:t> </a:t>
            </a:r>
            <a:r>
              <a:rPr lang="en-US" dirty="0" err="1">
                <a:solidFill>
                  <a:srgbClr val="252629"/>
                </a:solidFill>
                <a:latin typeface="Century Gothic" pitchFamily="34" charset="0"/>
              </a:rPr>
              <a:t>sunan</a:t>
            </a:r>
            <a:r>
              <a:rPr lang="en-US" dirty="0">
                <a:solidFill>
                  <a:srgbClr val="252629"/>
                </a:solidFill>
                <a:latin typeface="Century Gothic" pitchFamily="34" charset="0"/>
              </a:rPr>
              <a:t> </a:t>
            </a:r>
            <a:r>
              <a:rPr lang="en-US" dirty="0" err="1">
                <a:solidFill>
                  <a:srgbClr val="252629"/>
                </a:solidFill>
                <a:latin typeface="Century Gothic" pitchFamily="34" charset="0"/>
              </a:rPr>
              <a:t>merkezdir</a:t>
            </a:r>
            <a:r>
              <a:rPr lang="en-US" dirty="0" smtClean="0">
                <a:solidFill>
                  <a:srgbClr val="252629"/>
                </a:solidFill>
                <a:latin typeface="Century Gothic" pitchFamily="34" charset="0"/>
              </a:rPr>
              <a:t>.</a:t>
            </a:r>
            <a:endParaRPr lang="tr-TR" dirty="0" smtClean="0">
              <a:solidFill>
                <a:srgbClr val="252629"/>
              </a:solidFill>
              <a:latin typeface="Century Gothic" pitchFamily="34" charset="0"/>
            </a:endParaRPr>
          </a:p>
          <a:p>
            <a:pPr marL="285750" indent="-285750" algn="just">
              <a:lnSpc>
                <a:spcPts val="2869"/>
              </a:lnSpc>
              <a:buFont typeface="Wingdings" pitchFamily="2" charset="2"/>
              <a:buChar char="Ø"/>
            </a:pPr>
            <a:endParaRPr lang="tr-TR" dirty="0">
              <a:solidFill>
                <a:srgbClr val="252629"/>
              </a:solidFill>
              <a:latin typeface="Century Gothic" pitchFamily="34" charset="0"/>
            </a:endParaRPr>
          </a:p>
          <a:p>
            <a:pPr marL="285750" indent="-285750" algn="just">
              <a:lnSpc>
                <a:spcPts val="2869"/>
              </a:lnSpc>
              <a:buFont typeface="Wingdings" pitchFamily="2" charset="2"/>
              <a:buChar char="Ø"/>
            </a:pPr>
            <a:r>
              <a:rPr lang="tr-TR" dirty="0" smtClean="0">
                <a:solidFill>
                  <a:srgbClr val="252629"/>
                </a:solidFill>
                <a:latin typeface="Century Gothic" pitchFamily="34" charset="0"/>
              </a:rPr>
              <a:t>Öğrencilere yönelik eğitim ve tanıtım faaliyetleri, kitap ve bilgisayar  ödünç alma/iade etme, çalışma alanları, kablosuz internet, kullanıma açık masa üstü bilgisayar </a:t>
            </a:r>
            <a:r>
              <a:rPr lang="tr-TR" dirty="0" err="1" smtClean="0">
                <a:solidFill>
                  <a:srgbClr val="252629"/>
                </a:solidFill>
                <a:latin typeface="Century Gothic" pitchFamily="34" charset="0"/>
              </a:rPr>
              <a:t>hizmeleri</a:t>
            </a:r>
            <a:r>
              <a:rPr lang="tr-TR" dirty="0" smtClean="0">
                <a:solidFill>
                  <a:srgbClr val="252629"/>
                </a:solidFill>
                <a:latin typeface="Century Gothic" pitchFamily="34" charset="0"/>
              </a:rPr>
              <a:t> vermektedir.</a:t>
            </a:r>
          </a:p>
          <a:p>
            <a:pPr marL="285750" indent="-285750" algn="just">
              <a:lnSpc>
                <a:spcPts val="2869"/>
              </a:lnSpc>
              <a:buFont typeface="Wingdings" pitchFamily="2" charset="2"/>
              <a:buChar char="Ø"/>
            </a:pPr>
            <a:endParaRPr lang="tr-TR" dirty="0">
              <a:solidFill>
                <a:srgbClr val="252629"/>
              </a:solidFill>
              <a:latin typeface="Century Gothic" pitchFamily="34" charset="0"/>
            </a:endParaRPr>
          </a:p>
          <a:p>
            <a:pPr marL="285750" indent="-285750" algn="just">
              <a:lnSpc>
                <a:spcPts val="2869"/>
              </a:lnSpc>
              <a:buFont typeface="Wingdings" pitchFamily="2" charset="2"/>
              <a:buChar char="Ø"/>
            </a:pPr>
            <a:r>
              <a:rPr lang="tr-TR" dirty="0" smtClean="0">
                <a:solidFill>
                  <a:srgbClr val="252629"/>
                </a:solidFill>
                <a:latin typeface="Century Gothic" pitchFamily="34" charset="0"/>
              </a:rPr>
              <a:t>Kütüphane ve Dokümantasyon Daire Başkanı Erkan VURAL</a:t>
            </a:r>
          </a:p>
          <a:p>
            <a:pPr marL="285750" indent="-285750" algn="just">
              <a:lnSpc>
                <a:spcPts val="2869"/>
              </a:lnSpc>
              <a:buFont typeface="Wingdings" pitchFamily="2" charset="2"/>
              <a:buChar char="Ø"/>
            </a:pPr>
            <a:endParaRPr lang="tr-TR" dirty="0">
              <a:solidFill>
                <a:srgbClr val="252629"/>
              </a:solidFill>
              <a:latin typeface="Century Gothic" pitchFamily="34" charset="0"/>
            </a:endParaRPr>
          </a:p>
          <a:p>
            <a:pPr marL="285750" indent="-285750" algn="just">
              <a:lnSpc>
                <a:spcPts val="2869"/>
              </a:lnSpc>
              <a:buFont typeface="Wingdings" pitchFamily="2" charset="2"/>
              <a:buChar char="Ø"/>
            </a:pPr>
            <a:endParaRPr lang="en-US" dirty="0">
              <a:solidFill>
                <a:srgbClr val="252629"/>
              </a:solidFill>
              <a:latin typeface="Century Gothic" pitchFamily="34" charset="0"/>
            </a:endParaRPr>
          </a:p>
        </p:txBody>
      </p:sp>
      <p:grpSp>
        <p:nvGrpSpPr>
          <p:cNvPr id="25" name="Group 6"/>
          <p:cNvGrpSpPr>
            <a:grpSpLocks noChangeAspect="1"/>
          </p:cNvGrpSpPr>
          <p:nvPr/>
        </p:nvGrpSpPr>
        <p:grpSpPr>
          <a:xfrm>
            <a:off x="15575903" y="7239413"/>
            <a:ext cx="1987420" cy="1987412"/>
            <a:chOff x="0" y="0"/>
            <a:chExt cx="6350000" cy="6349975"/>
          </a:xfrm>
        </p:grpSpPr>
        <p:sp>
          <p:nvSpPr>
            <p:cNvPr id="26"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t="-13116" b="-36883"/>
              </a:stretch>
            </a:blipFill>
          </p:spPr>
        </p:sp>
      </p:grpSp>
      <p:sp>
        <p:nvSpPr>
          <p:cNvPr id="9" name="Metin kutusu 8"/>
          <p:cNvSpPr txBox="1"/>
          <p:nvPr/>
        </p:nvSpPr>
        <p:spPr>
          <a:xfrm>
            <a:off x="722923" y="8391756"/>
            <a:ext cx="3733800" cy="369332"/>
          </a:xfrm>
          <a:prstGeom prst="rect">
            <a:avLst/>
          </a:prstGeom>
          <a:noFill/>
        </p:spPr>
        <p:txBody>
          <a:bodyPr wrap="square" rtlCol="0">
            <a:spAutoFit/>
          </a:bodyPr>
          <a:lstStyle/>
          <a:p>
            <a:r>
              <a:rPr lang="tr-TR" dirty="0"/>
              <a:t>https://personel.sakarya.edu.tr/</a:t>
            </a:r>
          </a:p>
        </p:txBody>
      </p:sp>
      <p:sp>
        <p:nvSpPr>
          <p:cNvPr id="21" name="Metin kutusu 20"/>
          <p:cNvSpPr txBox="1"/>
          <p:nvPr/>
        </p:nvSpPr>
        <p:spPr>
          <a:xfrm>
            <a:off x="10483447" y="8547815"/>
            <a:ext cx="3740568" cy="369332"/>
          </a:xfrm>
          <a:prstGeom prst="rect">
            <a:avLst/>
          </a:prstGeom>
          <a:noFill/>
        </p:spPr>
        <p:txBody>
          <a:bodyPr wrap="square" rtlCol="0">
            <a:spAutoFit/>
          </a:bodyPr>
          <a:lstStyle/>
          <a:p>
            <a:r>
              <a:rPr lang="tr-TR" dirty="0"/>
              <a:t>https://kutuphane.sakarya.edu.tr/</a:t>
            </a:r>
          </a:p>
        </p:txBody>
      </p:sp>
    </p:spTree>
    <p:extLst>
      <p:ext uri="{BB962C8B-B14F-4D97-AF65-F5344CB8AC3E}">
        <p14:creationId xmlns:p14="http://schemas.microsoft.com/office/powerpoint/2010/main" val="3273221881"/>
      </p:ext>
    </p:extLst>
  </p:cSld>
  <p:clrMapOvr>
    <a:masterClrMapping/>
  </p:clrMapOvr>
  <p:transition spd="slow">
    <p:cover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10" name="Group 15"/>
          <p:cNvGrpSpPr/>
          <p:nvPr/>
        </p:nvGrpSpPr>
        <p:grpSpPr>
          <a:xfrm>
            <a:off x="-381000" y="230466"/>
            <a:ext cx="8229600" cy="9791700"/>
            <a:chOff x="0" y="0"/>
            <a:chExt cx="7041607" cy="10422868"/>
          </a:xfrm>
        </p:grpSpPr>
        <p:sp>
          <p:nvSpPr>
            <p:cNvPr id="11" name="Freeform 16"/>
            <p:cNvSpPr/>
            <p:nvPr/>
          </p:nvSpPr>
          <p:spPr>
            <a:xfrm>
              <a:off x="0" y="0"/>
              <a:ext cx="7041607" cy="2178929"/>
            </a:xfrm>
            <a:custGeom>
              <a:avLst/>
              <a:gdLst/>
              <a:ahLst/>
              <a:cxnLst/>
              <a:rect l="l" t="t" r="r" b="b"/>
              <a:pathLst>
                <a:path w="7041607" h="2178929">
                  <a:moveTo>
                    <a:pt x="0" y="0"/>
                  </a:moveTo>
                  <a:lnTo>
                    <a:pt x="7041607" y="0"/>
                  </a:lnTo>
                  <a:lnTo>
                    <a:pt x="7041607" y="2178929"/>
                  </a:lnTo>
                  <a:lnTo>
                    <a:pt x="0" y="2178929"/>
                  </a:lnTo>
                  <a:lnTo>
                    <a:pt x="0" y="0"/>
                  </a:lnTo>
                  <a:close/>
                </a:path>
              </a:pathLst>
            </a:custGeom>
            <a:blipFill>
              <a:blip r:embed="rId3">
                <a:extLst>
                  <a:ext uri="{96DAC541-7B7A-43D3-8B79-37D633B846F1}">
                    <asvg:svgBlip xmlns="" xmlns:asvg="http://schemas.microsoft.com/office/drawing/2016/SVG/main" r:embed="rId4"/>
                  </a:ext>
                </a:extLst>
              </a:blip>
              <a:stretch>
                <a:fillRect b="-238736"/>
              </a:stretch>
            </a:blipFill>
          </p:spPr>
        </p:sp>
        <p:sp>
          <p:nvSpPr>
            <p:cNvPr id="12" name="Freeform 17"/>
            <p:cNvSpPr/>
            <p:nvPr/>
          </p:nvSpPr>
          <p:spPr>
            <a:xfrm>
              <a:off x="0" y="8535428"/>
              <a:ext cx="7041607" cy="1887440"/>
            </a:xfrm>
            <a:custGeom>
              <a:avLst/>
              <a:gdLst/>
              <a:ahLst/>
              <a:cxnLst/>
              <a:rect l="l" t="t" r="r" b="b"/>
              <a:pathLst>
                <a:path w="7041607" h="1887440">
                  <a:moveTo>
                    <a:pt x="0" y="0"/>
                  </a:moveTo>
                  <a:lnTo>
                    <a:pt x="7041607" y="0"/>
                  </a:lnTo>
                  <a:lnTo>
                    <a:pt x="7041607" y="1887440"/>
                  </a:lnTo>
                  <a:lnTo>
                    <a:pt x="0" y="1887440"/>
                  </a:lnTo>
                  <a:lnTo>
                    <a:pt x="0" y="0"/>
                  </a:lnTo>
                  <a:close/>
                </a:path>
              </a:pathLst>
            </a:custGeom>
            <a:blipFill>
              <a:blip r:embed="rId3">
                <a:extLst>
                  <a:ext uri="{96DAC541-7B7A-43D3-8B79-37D633B846F1}">
                    <asvg:svgBlip xmlns="" xmlns:asvg="http://schemas.microsoft.com/office/drawing/2016/SVG/main" r:embed="rId4"/>
                  </a:ext>
                </a:extLst>
              </a:blip>
              <a:stretch>
                <a:fillRect t="-291050"/>
              </a:stretch>
            </a:blipFill>
          </p:spPr>
        </p:sp>
        <p:sp>
          <p:nvSpPr>
            <p:cNvPr id="13" name="Freeform 18"/>
            <p:cNvSpPr/>
            <p:nvPr/>
          </p:nvSpPr>
          <p:spPr>
            <a:xfrm>
              <a:off x="0" y="2085188"/>
              <a:ext cx="7041607" cy="3371568"/>
            </a:xfrm>
            <a:custGeom>
              <a:avLst/>
              <a:gdLst/>
              <a:ahLst/>
              <a:cxnLst/>
              <a:rect l="l" t="t" r="r" b="b"/>
              <a:pathLst>
                <a:path w="7041607" h="3371568">
                  <a:moveTo>
                    <a:pt x="0" y="0"/>
                  </a:moveTo>
                  <a:lnTo>
                    <a:pt x="7041607" y="0"/>
                  </a:lnTo>
                  <a:lnTo>
                    <a:pt x="7041607" y="3371568"/>
                  </a:lnTo>
                  <a:lnTo>
                    <a:pt x="0" y="3371568"/>
                  </a:lnTo>
                  <a:lnTo>
                    <a:pt x="0" y="0"/>
                  </a:lnTo>
                  <a:close/>
                </a:path>
              </a:pathLst>
            </a:custGeom>
            <a:blipFill>
              <a:blip r:embed="rId3">
                <a:extLst>
                  <a:ext uri="{96DAC541-7B7A-43D3-8B79-37D633B846F1}">
                    <asvg:svgBlip xmlns="" xmlns:asvg="http://schemas.microsoft.com/office/drawing/2016/SVG/main" r:embed="rId4"/>
                  </a:ext>
                </a:extLst>
              </a:blip>
              <a:stretch>
                <a:fillRect t="-64106" b="-54807"/>
              </a:stretch>
            </a:blipFill>
          </p:spPr>
        </p:sp>
        <p:sp>
          <p:nvSpPr>
            <p:cNvPr id="14" name="Freeform 19"/>
            <p:cNvSpPr/>
            <p:nvPr/>
          </p:nvSpPr>
          <p:spPr>
            <a:xfrm>
              <a:off x="0" y="5207564"/>
              <a:ext cx="7041607" cy="3371568"/>
            </a:xfrm>
            <a:custGeom>
              <a:avLst/>
              <a:gdLst/>
              <a:ahLst/>
              <a:cxnLst/>
              <a:rect l="l" t="t" r="r" b="b"/>
              <a:pathLst>
                <a:path w="7041607" h="3371568">
                  <a:moveTo>
                    <a:pt x="0" y="0"/>
                  </a:moveTo>
                  <a:lnTo>
                    <a:pt x="7041607" y="0"/>
                  </a:lnTo>
                  <a:lnTo>
                    <a:pt x="7041607" y="3371568"/>
                  </a:lnTo>
                  <a:lnTo>
                    <a:pt x="0" y="3371568"/>
                  </a:lnTo>
                  <a:lnTo>
                    <a:pt x="0" y="0"/>
                  </a:lnTo>
                  <a:close/>
                </a:path>
              </a:pathLst>
            </a:custGeom>
            <a:blipFill>
              <a:blip r:embed="rId3">
                <a:extLst>
                  <a:ext uri="{96DAC541-7B7A-43D3-8B79-37D633B846F1}">
                    <asvg:svgBlip xmlns="" xmlns:asvg="http://schemas.microsoft.com/office/drawing/2016/SVG/main" r:embed="rId4"/>
                  </a:ext>
                </a:extLst>
              </a:blip>
              <a:stretch>
                <a:fillRect t="-64106" b="-54807"/>
              </a:stretch>
            </a:blipFill>
          </p:spPr>
        </p:sp>
      </p:grpSp>
      <p:sp>
        <p:nvSpPr>
          <p:cNvPr id="15" name="TextBox 4"/>
          <p:cNvSpPr txBox="1"/>
          <p:nvPr/>
        </p:nvSpPr>
        <p:spPr>
          <a:xfrm>
            <a:off x="1333500" y="1383590"/>
            <a:ext cx="5562599" cy="360099"/>
          </a:xfrm>
          <a:prstGeom prst="rect">
            <a:avLst/>
          </a:prstGeom>
        </p:spPr>
        <p:txBody>
          <a:bodyPr wrap="square" lIns="0" tIns="0" rIns="0" bIns="0" rtlCol="0" anchor="t">
            <a:spAutoFit/>
          </a:bodyPr>
          <a:lstStyle/>
          <a:p>
            <a:pPr algn="ctr">
              <a:lnSpc>
                <a:spcPts val="3107"/>
              </a:lnSpc>
            </a:pPr>
            <a:r>
              <a:rPr lang="tr-TR" sz="2000" spc="335" dirty="0" smtClean="0">
                <a:solidFill>
                  <a:srgbClr val="000000"/>
                </a:solidFill>
                <a:latin typeface="Algerian" pitchFamily="82" charset="0"/>
              </a:rPr>
              <a:t>ÖĞRENCİ İşleri Daire </a:t>
            </a:r>
            <a:r>
              <a:rPr lang="tr-TR" sz="2000" spc="335" dirty="0" err="1" smtClean="0">
                <a:solidFill>
                  <a:srgbClr val="000000"/>
                </a:solidFill>
                <a:latin typeface="Algerian" pitchFamily="82" charset="0"/>
              </a:rPr>
              <a:t>BaŞKANLIĞI</a:t>
            </a:r>
            <a:endParaRPr lang="en-US" sz="2000" spc="335" dirty="0">
              <a:solidFill>
                <a:srgbClr val="000000"/>
              </a:solidFill>
              <a:latin typeface="Algerian" pitchFamily="82" charset="0"/>
            </a:endParaRPr>
          </a:p>
        </p:txBody>
      </p:sp>
      <p:grpSp>
        <p:nvGrpSpPr>
          <p:cNvPr id="16" name="Group 15"/>
          <p:cNvGrpSpPr/>
          <p:nvPr/>
        </p:nvGrpSpPr>
        <p:grpSpPr>
          <a:xfrm>
            <a:off x="9131559" y="0"/>
            <a:ext cx="8229600" cy="9791700"/>
            <a:chOff x="0" y="0"/>
            <a:chExt cx="7041607" cy="10422868"/>
          </a:xfrm>
        </p:grpSpPr>
        <p:sp>
          <p:nvSpPr>
            <p:cNvPr id="17" name="Freeform 16"/>
            <p:cNvSpPr/>
            <p:nvPr/>
          </p:nvSpPr>
          <p:spPr>
            <a:xfrm>
              <a:off x="0" y="0"/>
              <a:ext cx="7041607" cy="2178929"/>
            </a:xfrm>
            <a:custGeom>
              <a:avLst/>
              <a:gdLst/>
              <a:ahLst/>
              <a:cxnLst/>
              <a:rect l="l" t="t" r="r" b="b"/>
              <a:pathLst>
                <a:path w="7041607" h="2178929">
                  <a:moveTo>
                    <a:pt x="0" y="0"/>
                  </a:moveTo>
                  <a:lnTo>
                    <a:pt x="7041607" y="0"/>
                  </a:lnTo>
                  <a:lnTo>
                    <a:pt x="7041607" y="2178929"/>
                  </a:lnTo>
                  <a:lnTo>
                    <a:pt x="0" y="2178929"/>
                  </a:lnTo>
                  <a:lnTo>
                    <a:pt x="0" y="0"/>
                  </a:lnTo>
                  <a:close/>
                </a:path>
              </a:pathLst>
            </a:custGeom>
            <a:blipFill>
              <a:blip r:embed="rId3">
                <a:extLst>
                  <a:ext uri="{96DAC541-7B7A-43D3-8B79-37D633B846F1}">
                    <asvg:svgBlip xmlns="" xmlns:asvg="http://schemas.microsoft.com/office/drawing/2016/SVG/main" r:embed="rId4"/>
                  </a:ext>
                </a:extLst>
              </a:blip>
              <a:stretch>
                <a:fillRect b="-238736"/>
              </a:stretch>
            </a:blipFill>
          </p:spPr>
        </p:sp>
        <p:sp>
          <p:nvSpPr>
            <p:cNvPr id="18" name="Freeform 17"/>
            <p:cNvSpPr/>
            <p:nvPr/>
          </p:nvSpPr>
          <p:spPr>
            <a:xfrm>
              <a:off x="0" y="8535428"/>
              <a:ext cx="7041607" cy="1887440"/>
            </a:xfrm>
            <a:custGeom>
              <a:avLst/>
              <a:gdLst/>
              <a:ahLst/>
              <a:cxnLst/>
              <a:rect l="l" t="t" r="r" b="b"/>
              <a:pathLst>
                <a:path w="7041607" h="1887440">
                  <a:moveTo>
                    <a:pt x="0" y="0"/>
                  </a:moveTo>
                  <a:lnTo>
                    <a:pt x="7041607" y="0"/>
                  </a:lnTo>
                  <a:lnTo>
                    <a:pt x="7041607" y="1887440"/>
                  </a:lnTo>
                  <a:lnTo>
                    <a:pt x="0" y="1887440"/>
                  </a:lnTo>
                  <a:lnTo>
                    <a:pt x="0" y="0"/>
                  </a:lnTo>
                  <a:close/>
                </a:path>
              </a:pathLst>
            </a:custGeom>
            <a:blipFill>
              <a:blip r:embed="rId3">
                <a:extLst>
                  <a:ext uri="{96DAC541-7B7A-43D3-8B79-37D633B846F1}">
                    <asvg:svgBlip xmlns="" xmlns:asvg="http://schemas.microsoft.com/office/drawing/2016/SVG/main" r:embed="rId4"/>
                  </a:ext>
                </a:extLst>
              </a:blip>
              <a:stretch>
                <a:fillRect t="-291050"/>
              </a:stretch>
            </a:blipFill>
          </p:spPr>
        </p:sp>
        <p:sp>
          <p:nvSpPr>
            <p:cNvPr id="19" name="Freeform 18"/>
            <p:cNvSpPr/>
            <p:nvPr/>
          </p:nvSpPr>
          <p:spPr>
            <a:xfrm>
              <a:off x="0" y="2085188"/>
              <a:ext cx="7041607" cy="3371568"/>
            </a:xfrm>
            <a:custGeom>
              <a:avLst/>
              <a:gdLst/>
              <a:ahLst/>
              <a:cxnLst/>
              <a:rect l="l" t="t" r="r" b="b"/>
              <a:pathLst>
                <a:path w="7041607" h="3371568">
                  <a:moveTo>
                    <a:pt x="0" y="0"/>
                  </a:moveTo>
                  <a:lnTo>
                    <a:pt x="7041607" y="0"/>
                  </a:lnTo>
                  <a:lnTo>
                    <a:pt x="7041607" y="3371568"/>
                  </a:lnTo>
                  <a:lnTo>
                    <a:pt x="0" y="3371568"/>
                  </a:lnTo>
                  <a:lnTo>
                    <a:pt x="0" y="0"/>
                  </a:lnTo>
                  <a:close/>
                </a:path>
              </a:pathLst>
            </a:custGeom>
            <a:blipFill>
              <a:blip r:embed="rId3">
                <a:extLst>
                  <a:ext uri="{96DAC541-7B7A-43D3-8B79-37D633B846F1}">
                    <asvg:svgBlip xmlns="" xmlns:asvg="http://schemas.microsoft.com/office/drawing/2016/SVG/main" r:embed="rId4"/>
                  </a:ext>
                </a:extLst>
              </a:blip>
              <a:stretch>
                <a:fillRect t="-64106" b="-54807"/>
              </a:stretch>
            </a:blipFill>
          </p:spPr>
        </p:sp>
        <p:sp>
          <p:nvSpPr>
            <p:cNvPr id="20" name="Freeform 19"/>
            <p:cNvSpPr/>
            <p:nvPr/>
          </p:nvSpPr>
          <p:spPr>
            <a:xfrm>
              <a:off x="0" y="5207564"/>
              <a:ext cx="7041607" cy="3371568"/>
            </a:xfrm>
            <a:custGeom>
              <a:avLst/>
              <a:gdLst/>
              <a:ahLst/>
              <a:cxnLst/>
              <a:rect l="l" t="t" r="r" b="b"/>
              <a:pathLst>
                <a:path w="7041607" h="3371568">
                  <a:moveTo>
                    <a:pt x="0" y="0"/>
                  </a:moveTo>
                  <a:lnTo>
                    <a:pt x="7041607" y="0"/>
                  </a:lnTo>
                  <a:lnTo>
                    <a:pt x="7041607" y="3371568"/>
                  </a:lnTo>
                  <a:lnTo>
                    <a:pt x="0" y="3371568"/>
                  </a:lnTo>
                  <a:lnTo>
                    <a:pt x="0" y="0"/>
                  </a:lnTo>
                  <a:close/>
                </a:path>
              </a:pathLst>
            </a:custGeom>
            <a:blipFill>
              <a:blip r:embed="rId3">
                <a:extLst>
                  <a:ext uri="{96DAC541-7B7A-43D3-8B79-37D633B846F1}">
                    <asvg:svgBlip xmlns="" xmlns:asvg="http://schemas.microsoft.com/office/drawing/2016/SVG/main" r:embed="rId4"/>
                  </a:ext>
                </a:extLst>
              </a:blip>
              <a:stretch>
                <a:fillRect t="-64106" b="-54807"/>
              </a:stretch>
            </a:blipFill>
          </p:spPr>
        </p:sp>
      </p:grpSp>
      <p:sp>
        <p:nvSpPr>
          <p:cNvPr id="23" name="Dikdörtgen 22"/>
          <p:cNvSpPr/>
          <p:nvPr/>
        </p:nvSpPr>
        <p:spPr>
          <a:xfrm>
            <a:off x="10344149" y="3219520"/>
            <a:ext cx="6477000" cy="3439403"/>
          </a:xfrm>
          <a:prstGeom prst="rect">
            <a:avLst/>
          </a:prstGeom>
        </p:spPr>
        <p:txBody>
          <a:bodyPr wrap="square">
            <a:spAutoFit/>
          </a:bodyPr>
          <a:lstStyle/>
          <a:p>
            <a:pPr marL="285750" indent="-285750" algn="just">
              <a:lnSpc>
                <a:spcPts val="2869"/>
              </a:lnSpc>
              <a:buFont typeface="Wingdings" pitchFamily="2" charset="2"/>
              <a:buChar char="Ø"/>
            </a:pPr>
            <a:r>
              <a:rPr lang="en-US" dirty="0" err="1" smtClean="0">
                <a:solidFill>
                  <a:srgbClr val="252629"/>
                </a:solidFill>
                <a:latin typeface="Century Gothic" pitchFamily="34" charset="0"/>
              </a:rPr>
              <a:t>Kurumumuzdaki</a:t>
            </a:r>
            <a:r>
              <a:rPr lang="tr-TR" dirty="0" smtClean="0">
                <a:solidFill>
                  <a:srgbClr val="252629"/>
                </a:solidFill>
                <a:latin typeface="Century Gothic" pitchFamily="34" charset="0"/>
              </a:rPr>
              <a:t> görevi</a:t>
            </a:r>
            <a:r>
              <a:rPr lang="en-US" dirty="0" smtClean="0">
                <a:solidFill>
                  <a:srgbClr val="252629"/>
                </a:solidFill>
                <a:latin typeface="Century Gothic" pitchFamily="34" charset="0"/>
              </a:rPr>
              <a:t> </a:t>
            </a:r>
            <a:r>
              <a:rPr lang="en-US" dirty="0" err="1" smtClean="0">
                <a:solidFill>
                  <a:srgbClr val="252629"/>
                </a:solidFill>
                <a:latin typeface="Century Gothic" pitchFamily="34" charset="0"/>
              </a:rPr>
              <a:t>yardımcı</a:t>
            </a:r>
            <a:r>
              <a:rPr lang="en-US" dirty="0" smtClean="0">
                <a:solidFill>
                  <a:srgbClr val="252629"/>
                </a:solidFill>
                <a:latin typeface="Century Gothic" pitchFamily="34" charset="0"/>
              </a:rPr>
              <a:t> </a:t>
            </a:r>
            <a:r>
              <a:rPr lang="en-US" dirty="0" err="1" smtClean="0">
                <a:solidFill>
                  <a:srgbClr val="252629"/>
                </a:solidFill>
                <a:latin typeface="Century Gothic" pitchFamily="34" charset="0"/>
              </a:rPr>
              <a:t>hizmetler</a:t>
            </a:r>
            <a:r>
              <a:rPr lang="tr-TR" dirty="0" smtClean="0">
                <a:solidFill>
                  <a:srgbClr val="252629"/>
                </a:solidFill>
                <a:latin typeface="Century Gothic" pitchFamily="34" charset="0"/>
              </a:rPr>
              <a:t> ile ilgilidir.  </a:t>
            </a:r>
            <a:r>
              <a:rPr lang="tr-TR" dirty="0" smtClean="0">
                <a:solidFill>
                  <a:srgbClr val="252629"/>
                </a:solidFill>
                <a:latin typeface="Century Gothic" pitchFamily="34" charset="0"/>
              </a:rPr>
              <a:t>Tüm binaların iç ve dış </a:t>
            </a:r>
            <a:r>
              <a:rPr lang="tr-TR" dirty="0" smtClean="0">
                <a:solidFill>
                  <a:srgbClr val="252629"/>
                </a:solidFill>
                <a:latin typeface="Century Gothic" pitchFamily="34" charset="0"/>
              </a:rPr>
              <a:t>temizliği, </a:t>
            </a:r>
            <a:r>
              <a:rPr lang="en-US" dirty="0" err="1" smtClean="0">
                <a:solidFill>
                  <a:srgbClr val="252629"/>
                </a:solidFill>
                <a:latin typeface="Century Gothic" pitchFamily="34" charset="0"/>
              </a:rPr>
              <a:t>öğrenci</a:t>
            </a:r>
            <a:r>
              <a:rPr lang="en-US" dirty="0" smtClean="0">
                <a:solidFill>
                  <a:srgbClr val="252629"/>
                </a:solidFill>
                <a:latin typeface="Century Gothic" pitchFamily="34" charset="0"/>
              </a:rPr>
              <a:t> </a:t>
            </a:r>
            <a:r>
              <a:rPr lang="en-US" dirty="0" err="1">
                <a:solidFill>
                  <a:srgbClr val="252629"/>
                </a:solidFill>
                <a:latin typeface="Century Gothic" pitchFamily="34" charset="0"/>
              </a:rPr>
              <a:t>bursları</a:t>
            </a:r>
            <a:r>
              <a:rPr lang="en-US" dirty="0">
                <a:solidFill>
                  <a:srgbClr val="252629"/>
                </a:solidFill>
                <a:latin typeface="Century Gothic" pitchFamily="34" charset="0"/>
              </a:rPr>
              <a:t> </a:t>
            </a:r>
            <a:r>
              <a:rPr lang="en-US" dirty="0" err="1">
                <a:solidFill>
                  <a:srgbClr val="252629"/>
                </a:solidFill>
                <a:latin typeface="Century Gothic" pitchFamily="34" charset="0"/>
              </a:rPr>
              <a:t>ödemeleri</a:t>
            </a:r>
            <a:r>
              <a:rPr lang="en-US" dirty="0">
                <a:solidFill>
                  <a:srgbClr val="252629"/>
                </a:solidFill>
                <a:latin typeface="Century Gothic" pitchFamily="34" charset="0"/>
              </a:rPr>
              <a:t>, </a:t>
            </a:r>
            <a:r>
              <a:rPr lang="tr-TR" dirty="0">
                <a:solidFill>
                  <a:srgbClr val="252629"/>
                </a:solidFill>
                <a:latin typeface="Century Gothic" pitchFamily="34" charset="0"/>
              </a:rPr>
              <a:t>p</a:t>
            </a:r>
            <a:r>
              <a:rPr lang="tr-TR" dirty="0" smtClean="0">
                <a:solidFill>
                  <a:srgbClr val="252629"/>
                </a:solidFill>
                <a:latin typeface="Century Gothic" pitchFamily="34" charset="0"/>
              </a:rPr>
              <a:t>ersonel </a:t>
            </a:r>
            <a:r>
              <a:rPr lang="tr-TR" dirty="0" smtClean="0">
                <a:solidFill>
                  <a:srgbClr val="252629"/>
                </a:solidFill>
                <a:latin typeface="Century Gothic" pitchFamily="34" charset="0"/>
              </a:rPr>
              <a:t>ve öğrenci için düzenlenen etkinliklerde </a:t>
            </a:r>
            <a:r>
              <a:rPr lang="en-US" dirty="0" err="1" smtClean="0">
                <a:solidFill>
                  <a:srgbClr val="252629"/>
                </a:solidFill>
                <a:latin typeface="Century Gothic" pitchFamily="34" charset="0"/>
              </a:rPr>
              <a:t>ulaşım</a:t>
            </a:r>
            <a:r>
              <a:rPr lang="en-US" dirty="0" smtClean="0">
                <a:solidFill>
                  <a:srgbClr val="252629"/>
                </a:solidFill>
                <a:latin typeface="Century Gothic" pitchFamily="34" charset="0"/>
              </a:rPr>
              <a:t> </a:t>
            </a:r>
            <a:r>
              <a:rPr lang="en-US" dirty="0" err="1" smtClean="0">
                <a:solidFill>
                  <a:srgbClr val="252629"/>
                </a:solidFill>
                <a:latin typeface="Century Gothic" pitchFamily="34" charset="0"/>
              </a:rPr>
              <a:t>hizmetleri</a:t>
            </a:r>
            <a:r>
              <a:rPr lang="en-US" dirty="0" smtClean="0">
                <a:solidFill>
                  <a:srgbClr val="252629"/>
                </a:solidFill>
                <a:latin typeface="Century Gothic" pitchFamily="34" charset="0"/>
              </a:rPr>
              <a:t>, </a:t>
            </a:r>
            <a:r>
              <a:rPr lang="en-US" dirty="0" err="1">
                <a:solidFill>
                  <a:srgbClr val="252629"/>
                </a:solidFill>
                <a:latin typeface="Century Gothic" pitchFamily="34" charset="0"/>
              </a:rPr>
              <a:t>ihale</a:t>
            </a:r>
            <a:r>
              <a:rPr lang="en-US" dirty="0">
                <a:solidFill>
                  <a:srgbClr val="252629"/>
                </a:solidFill>
                <a:latin typeface="Century Gothic" pitchFamily="34" charset="0"/>
              </a:rPr>
              <a:t> </a:t>
            </a:r>
            <a:r>
              <a:rPr lang="en-US" dirty="0" err="1">
                <a:solidFill>
                  <a:srgbClr val="252629"/>
                </a:solidFill>
                <a:latin typeface="Century Gothic" pitchFamily="34" charset="0"/>
              </a:rPr>
              <a:t>işleri</a:t>
            </a:r>
            <a:r>
              <a:rPr lang="en-US" dirty="0">
                <a:solidFill>
                  <a:srgbClr val="252629"/>
                </a:solidFill>
                <a:latin typeface="Century Gothic" pitchFamily="34" charset="0"/>
              </a:rPr>
              <a:t>, </a:t>
            </a:r>
            <a:r>
              <a:rPr lang="en-US" dirty="0" err="1">
                <a:solidFill>
                  <a:srgbClr val="252629"/>
                </a:solidFill>
                <a:latin typeface="Century Gothic" pitchFamily="34" charset="0"/>
              </a:rPr>
              <a:t>taşınmaz</a:t>
            </a:r>
            <a:r>
              <a:rPr lang="en-US" dirty="0">
                <a:solidFill>
                  <a:srgbClr val="252629"/>
                </a:solidFill>
                <a:latin typeface="Century Gothic" pitchFamily="34" charset="0"/>
              </a:rPr>
              <a:t> </a:t>
            </a:r>
            <a:r>
              <a:rPr lang="en-US" dirty="0" err="1">
                <a:solidFill>
                  <a:srgbClr val="252629"/>
                </a:solidFill>
                <a:latin typeface="Century Gothic" pitchFamily="34" charset="0"/>
              </a:rPr>
              <a:t>kiralama</a:t>
            </a:r>
            <a:r>
              <a:rPr lang="en-US" dirty="0">
                <a:solidFill>
                  <a:srgbClr val="252629"/>
                </a:solidFill>
                <a:latin typeface="Century Gothic" pitchFamily="34" charset="0"/>
              </a:rPr>
              <a:t> </a:t>
            </a:r>
            <a:r>
              <a:rPr lang="en-US" dirty="0" err="1">
                <a:solidFill>
                  <a:srgbClr val="252629"/>
                </a:solidFill>
                <a:latin typeface="Century Gothic" pitchFamily="34" charset="0"/>
              </a:rPr>
              <a:t>işleri</a:t>
            </a:r>
            <a:r>
              <a:rPr lang="en-US" dirty="0">
                <a:solidFill>
                  <a:srgbClr val="252629"/>
                </a:solidFill>
                <a:latin typeface="Century Gothic" pitchFamily="34" charset="0"/>
              </a:rPr>
              <a:t>, </a:t>
            </a:r>
            <a:r>
              <a:rPr lang="en-US" dirty="0" err="1">
                <a:solidFill>
                  <a:srgbClr val="252629"/>
                </a:solidFill>
                <a:latin typeface="Century Gothic" pitchFamily="34" charset="0"/>
              </a:rPr>
              <a:t>Elektrik-su-doğalgaz</a:t>
            </a:r>
            <a:r>
              <a:rPr lang="en-US" dirty="0">
                <a:solidFill>
                  <a:srgbClr val="252629"/>
                </a:solidFill>
                <a:latin typeface="Century Gothic" pitchFamily="34" charset="0"/>
              </a:rPr>
              <a:t> </a:t>
            </a:r>
            <a:r>
              <a:rPr lang="en-US" dirty="0" err="1">
                <a:solidFill>
                  <a:srgbClr val="252629"/>
                </a:solidFill>
                <a:latin typeface="Century Gothic" pitchFamily="34" charset="0"/>
              </a:rPr>
              <a:t>ödemeleri</a:t>
            </a:r>
            <a:r>
              <a:rPr lang="en-US" dirty="0">
                <a:solidFill>
                  <a:srgbClr val="252629"/>
                </a:solidFill>
                <a:latin typeface="Century Gothic" pitchFamily="34" charset="0"/>
              </a:rPr>
              <a:t>, </a:t>
            </a:r>
            <a:r>
              <a:rPr lang="en-US" dirty="0" err="1">
                <a:solidFill>
                  <a:srgbClr val="252629"/>
                </a:solidFill>
                <a:latin typeface="Century Gothic" pitchFamily="34" charset="0"/>
              </a:rPr>
              <a:t>personel</a:t>
            </a:r>
            <a:r>
              <a:rPr lang="en-US" dirty="0">
                <a:solidFill>
                  <a:srgbClr val="252629"/>
                </a:solidFill>
                <a:latin typeface="Century Gothic" pitchFamily="34" charset="0"/>
              </a:rPr>
              <a:t> </a:t>
            </a:r>
            <a:r>
              <a:rPr lang="en-US" dirty="0" err="1">
                <a:solidFill>
                  <a:srgbClr val="252629"/>
                </a:solidFill>
                <a:latin typeface="Century Gothic" pitchFamily="34" charset="0"/>
              </a:rPr>
              <a:t>servis</a:t>
            </a:r>
            <a:r>
              <a:rPr lang="en-US" dirty="0">
                <a:solidFill>
                  <a:srgbClr val="252629"/>
                </a:solidFill>
                <a:latin typeface="Century Gothic" pitchFamily="34" charset="0"/>
              </a:rPr>
              <a:t> </a:t>
            </a:r>
            <a:r>
              <a:rPr lang="en-US" dirty="0" err="1">
                <a:solidFill>
                  <a:srgbClr val="252629"/>
                </a:solidFill>
                <a:latin typeface="Century Gothic" pitchFamily="34" charset="0"/>
              </a:rPr>
              <a:t>hizmeti</a:t>
            </a:r>
            <a:r>
              <a:rPr lang="en-US" dirty="0">
                <a:solidFill>
                  <a:srgbClr val="252629"/>
                </a:solidFill>
                <a:latin typeface="Century Gothic" pitchFamily="34" charset="0"/>
              </a:rPr>
              <a:t>, </a:t>
            </a:r>
            <a:r>
              <a:rPr lang="en-US" dirty="0" err="1">
                <a:solidFill>
                  <a:srgbClr val="252629"/>
                </a:solidFill>
                <a:latin typeface="Century Gothic" pitchFamily="34" charset="0"/>
              </a:rPr>
              <a:t>lojman</a:t>
            </a:r>
            <a:r>
              <a:rPr lang="en-US" dirty="0">
                <a:solidFill>
                  <a:srgbClr val="252629"/>
                </a:solidFill>
                <a:latin typeface="Century Gothic" pitchFamily="34" charset="0"/>
              </a:rPr>
              <a:t> </a:t>
            </a:r>
            <a:r>
              <a:rPr lang="en-US" dirty="0" err="1">
                <a:solidFill>
                  <a:srgbClr val="252629"/>
                </a:solidFill>
                <a:latin typeface="Century Gothic" pitchFamily="34" charset="0"/>
              </a:rPr>
              <a:t>işleri</a:t>
            </a:r>
            <a:r>
              <a:rPr lang="en-US" dirty="0">
                <a:solidFill>
                  <a:srgbClr val="252629"/>
                </a:solidFill>
                <a:latin typeface="Century Gothic" pitchFamily="34" charset="0"/>
              </a:rPr>
              <a:t>, </a:t>
            </a:r>
            <a:r>
              <a:rPr lang="en-US" dirty="0" err="1">
                <a:solidFill>
                  <a:srgbClr val="252629"/>
                </a:solidFill>
                <a:latin typeface="Century Gothic" pitchFamily="34" charset="0"/>
              </a:rPr>
              <a:t>matbaa</a:t>
            </a:r>
            <a:r>
              <a:rPr lang="en-US" dirty="0">
                <a:solidFill>
                  <a:srgbClr val="252629"/>
                </a:solidFill>
                <a:latin typeface="Century Gothic" pitchFamily="34" charset="0"/>
              </a:rPr>
              <a:t> </a:t>
            </a:r>
            <a:r>
              <a:rPr lang="en-US" dirty="0" err="1">
                <a:solidFill>
                  <a:srgbClr val="252629"/>
                </a:solidFill>
                <a:latin typeface="Century Gothic" pitchFamily="34" charset="0"/>
              </a:rPr>
              <a:t>işleri</a:t>
            </a:r>
            <a:r>
              <a:rPr lang="en-US" dirty="0">
                <a:solidFill>
                  <a:srgbClr val="252629"/>
                </a:solidFill>
                <a:latin typeface="Century Gothic" pitchFamily="34" charset="0"/>
              </a:rPr>
              <a:t> </a:t>
            </a:r>
            <a:r>
              <a:rPr lang="en-US" dirty="0" err="1">
                <a:solidFill>
                  <a:srgbClr val="252629"/>
                </a:solidFill>
                <a:latin typeface="Century Gothic" pitchFamily="34" charset="0"/>
              </a:rPr>
              <a:t>gibi</a:t>
            </a:r>
            <a:r>
              <a:rPr lang="en-US" dirty="0">
                <a:solidFill>
                  <a:srgbClr val="252629"/>
                </a:solidFill>
                <a:latin typeface="Century Gothic" pitchFamily="34" charset="0"/>
              </a:rPr>
              <a:t> </a:t>
            </a:r>
            <a:r>
              <a:rPr lang="en-US" dirty="0" err="1">
                <a:solidFill>
                  <a:srgbClr val="252629"/>
                </a:solidFill>
                <a:latin typeface="Century Gothic" pitchFamily="34" charset="0"/>
              </a:rPr>
              <a:t>görevleri</a:t>
            </a:r>
            <a:r>
              <a:rPr lang="en-US" dirty="0">
                <a:solidFill>
                  <a:srgbClr val="252629"/>
                </a:solidFill>
                <a:latin typeface="Century Gothic" pitchFamily="34" charset="0"/>
              </a:rPr>
              <a:t> </a:t>
            </a:r>
            <a:r>
              <a:rPr lang="en-US" dirty="0" err="1">
                <a:solidFill>
                  <a:srgbClr val="252629"/>
                </a:solidFill>
                <a:latin typeface="Century Gothic" pitchFamily="34" charset="0"/>
              </a:rPr>
              <a:t>yerine</a:t>
            </a:r>
            <a:r>
              <a:rPr lang="en-US" dirty="0">
                <a:solidFill>
                  <a:srgbClr val="252629"/>
                </a:solidFill>
                <a:latin typeface="Century Gothic" pitchFamily="34" charset="0"/>
              </a:rPr>
              <a:t> </a:t>
            </a:r>
            <a:r>
              <a:rPr lang="en-US" dirty="0" err="1">
                <a:solidFill>
                  <a:srgbClr val="252629"/>
                </a:solidFill>
                <a:latin typeface="Century Gothic" pitchFamily="34" charset="0"/>
              </a:rPr>
              <a:t>getirir</a:t>
            </a:r>
            <a:r>
              <a:rPr lang="en-US" dirty="0">
                <a:solidFill>
                  <a:srgbClr val="252629"/>
                </a:solidFill>
                <a:latin typeface="Century Gothic" pitchFamily="34" charset="0"/>
              </a:rPr>
              <a:t>.</a:t>
            </a:r>
          </a:p>
          <a:p>
            <a:pPr marL="285750" lvl="0" indent="-285750" algn="just">
              <a:lnSpc>
                <a:spcPts val="2870"/>
              </a:lnSpc>
              <a:spcBef>
                <a:spcPct val="0"/>
              </a:spcBef>
              <a:buFont typeface="Wingdings" pitchFamily="2" charset="2"/>
              <a:buChar char="Ø"/>
            </a:pPr>
            <a:endParaRPr lang="tr-TR" dirty="0" smtClean="0">
              <a:solidFill>
                <a:srgbClr val="252629"/>
              </a:solidFill>
              <a:latin typeface="Century Gothic" pitchFamily="34" charset="0"/>
            </a:endParaRPr>
          </a:p>
          <a:p>
            <a:pPr marL="285750" lvl="0" indent="-285750" algn="just">
              <a:lnSpc>
                <a:spcPts val="2870"/>
              </a:lnSpc>
              <a:spcBef>
                <a:spcPct val="0"/>
              </a:spcBef>
              <a:buFont typeface="Wingdings" pitchFamily="2" charset="2"/>
              <a:buChar char="Ø"/>
            </a:pPr>
            <a:r>
              <a:rPr lang="tr-TR" dirty="0" smtClean="0">
                <a:solidFill>
                  <a:srgbClr val="252629"/>
                </a:solidFill>
                <a:latin typeface="Century Gothic" pitchFamily="34" charset="0"/>
              </a:rPr>
              <a:t>İdari ve Mali İler Daire Başkanı Metin TAN</a:t>
            </a:r>
            <a:endParaRPr lang="tr-TR" dirty="0">
              <a:latin typeface="Century Gothic" pitchFamily="34" charset="0"/>
            </a:endParaRPr>
          </a:p>
        </p:txBody>
      </p:sp>
      <p:sp>
        <p:nvSpPr>
          <p:cNvPr id="24" name="TextBox 4"/>
          <p:cNvSpPr txBox="1"/>
          <p:nvPr/>
        </p:nvSpPr>
        <p:spPr>
          <a:xfrm>
            <a:off x="10820399" y="1242715"/>
            <a:ext cx="5562599" cy="757259"/>
          </a:xfrm>
          <a:prstGeom prst="rect">
            <a:avLst/>
          </a:prstGeom>
        </p:spPr>
        <p:txBody>
          <a:bodyPr wrap="square" lIns="0" tIns="0" rIns="0" bIns="0" rtlCol="0" anchor="t">
            <a:spAutoFit/>
          </a:bodyPr>
          <a:lstStyle/>
          <a:p>
            <a:pPr algn="ctr">
              <a:lnSpc>
                <a:spcPts val="3107"/>
              </a:lnSpc>
            </a:pPr>
            <a:r>
              <a:rPr lang="tr-TR" sz="2000" spc="335" dirty="0" smtClean="0">
                <a:solidFill>
                  <a:srgbClr val="000000"/>
                </a:solidFill>
                <a:latin typeface="Algerian" pitchFamily="82" charset="0"/>
              </a:rPr>
              <a:t>İDARİ VE MALİ İŞLER DAİRE </a:t>
            </a:r>
            <a:r>
              <a:rPr lang="tr-TR" sz="2000" spc="335" dirty="0" err="1" smtClean="0">
                <a:solidFill>
                  <a:srgbClr val="000000"/>
                </a:solidFill>
                <a:latin typeface="Algerian" pitchFamily="82" charset="0"/>
              </a:rPr>
              <a:t>BaŞKANLIĞI</a:t>
            </a:r>
            <a:endParaRPr lang="en-US" sz="2000" spc="335" dirty="0">
              <a:solidFill>
                <a:srgbClr val="000000"/>
              </a:solidFill>
              <a:latin typeface="Algerian" pitchFamily="82" charset="0"/>
            </a:endParaRPr>
          </a:p>
        </p:txBody>
      </p:sp>
      <p:sp>
        <p:nvSpPr>
          <p:cNvPr id="25" name="Dikdörtgen 24"/>
          <p:cNvSpPr/>
          <p:nvPr/>
        </p:nvSpPr>
        <p:spPr>
          <a:xfrm>
            <a:off x="1162049" y="2310253"/>
            <a:ext cx="5905499" cy="4926990"/>
          </a:xfrm>
          <a:prstGeom prst="rect">
            <a:avLst/>
          </a:prstGeom>
        </p:spPr>
        <p:txBody>
          <a:bodyPr wrap="square">
            <a:spAutoFit/>
          </a:bodyPr>
          <a:lstStyle/>
          <a:p>
            <a:pPr marL="285750" indent="-285750" algn="just">
              <a:lnSpc>
                <a:spcPts val="2869"/>
              </a:lnSpc>
              <a:buFont typeface="Wingdings" pitchFamily="2" charset="2"/>
              <a:buChar char="Ø"/>
            </a:pPr>
            <a:r>
              <a:rPr lang="en-US" dirty="0" err="1" smtClean="0">
                <a:solidFill>
                  <a:srgbClr val="252629"/>
                </a:solidFill>
                <a:latin typeface="Century Gothic" pitchFamily="34" charset="0"/>
              </a:rPr>
              <a:t>Üniversitemiz</a:t>
            </a:r>
            <a:r>
              <a:rPr lang="en-US" dirty="0" smtClean="0">
                <a:solidFill>
                  <a:srgbClr val="252629"/>
                </a:solidFill>
                <a:latin typeface="Century Gothic" pitchFamily="34" charset="0"/>
              </a:rPr>
              <a:t> </a:t>
            </a:r>
            <a:r>
              <a:rPr lang="en-US" dirty="0" err="1">
                <a:solidFill>
                  <a:srgbClr val="252629"/>
                </a:solidFill>
                <a:latin typeface="Century Gothic" pitchFamily="34" charset="0"/>
              </a:rPr>
              <a:t>öğrencilerine</a:t>
            </a:r>
            <a:r>
              <a:rPr lang="en-US" dirty="0">
                <a:solidFill>
                  <a:srgbClr val="252629"/>
                </a:solidFill>
                <a:latin typeface="Century Gothic" pitchFamily="34" charset="0"/>
              </a:rPr>
              <a:t> ve </a:t>
            </a:r>
            <a:r>
              <a:rPr lang="en-US" dirty="0" err="1">
                <a:solidFill>
                  <a:srgbClr val="252629"/>
                </a:solidFill>
                <a:latin typeface="Century Gothic" pitchFamily="34" charset="0"/>
              </a:rPr>
              <a:t>mezunlarına</a:t>
            </a:r>
            <a:r>
              <a:rPr lang="en-US" dirty="0">
                <a:solidFill>
                  <a:srgbClr val="252629"/>
                </a:solidFill>
                <a:latin typeface="Century Gothic" pitchFamily="34" charset="0"/>
              </a:rPr>
              <a:t> </a:t>
            </a:r>
            <a:r>
              <a:rPr lang="en-US" dirty="0" err="1">
                <a:solidFill>
                  <a:srgbClr val="252629"/>
                </a:solidFill>
                <a:latin typeface="Century Gothic" pitchFamily="34" charset="0"/>
              </a:rPr>
              <a:t>ilgili</a:t>
            </a:r>
            <a:r>
              <a:rPr lang="en-US" dirty="0">
                <a:solidFill>
                  <a:srgbClr val="252629"/>
                </a:solidFill>
                <a:latin typeface="Century Gothic" pitchFamily="34" charset="0"/>
              </a:rPr>
              <a:t> </a:t>
            </a:r>
            <a:r>
              <a:rPr lang="en-US" dirty="0" err="1">
                <a:solidFill>
                  <a:srgbClr val="252629"/>
                </a:solidFill>
                <a:latin typeface="Century Gothic" pitchFamily="34" charset="0"/>
              </a:rPr>
              <a:t>yasalar</a:t>
            </a:r>
            <a:r>
              <a:rPr lang="en-US" dirty="0">
                <a:solidFill>
                  <a:srgbClr val="252629"/>
                </a:solidFill>
                <a:latin typeface="Century Gothic" pitchFamily="34" charset="0"/>
              </a:rPr>
              <a:t> ve </a:t>
            </a:r>
            <a:r>
              <a:rPr lang="en-US" dirty="0" err="1">
                <a:solidFill>
                  <a:srgbClr val="252629"/>
                </a:solidFill>
                <a:latin typeface="Century Gothic" pitchFamily="34" charset="0"/>
              </a:rPr>
              <a:t>mevzuatlar</a:t>
            </a:r>
            <a:r>
              <a:rPr lang="en-US" dirty="0">
                <a:solidFill>
                  <a:srgbClr val="252629"/>
                </a:solidFill>
                <a:latin typeface="Century Gothic" pitchFamily="34" charset="0"/>
              </a:rPr>
              <a:t> </a:t>
            </a:r>
            <a:r>
              <a:rPr lang="en-US" dirty="0" err="1">
                <a:solidFill>
                  <a:srgbClr val="252629"/>
                </a:solidFill>
                <a:latin typeface="Century Gothic" pitchFamily="34" charset="0"/>
              </a:rPr>
              <a:t>çerçevesinde</a:t>
            </a:r>
            <a:r>
              <a:rPr lang="en-US" dirty="0">
                <a:solidFill>
                  <a:srgbClr val="252629"/>
                </a:solidFill>
                <a:latin typeface="Century Gothic" pitchFamily="34" charset="0"/>
              </a:rPr>
              <a:t> </a:t>
            </a:r>
            <a:r>
              <a:rPr lang="en-US" dirty="0" err="1">
                <a:solidFill>
                  <a:srgbClr val="252629"/>
                </a:solidFill>
                <a:latin typeface="Century Gothic" pitchFamily="34" charset="0"/>
              </a:rPr>
              <a:t>hizmet</a:t>
            </a:r>
            <a:r>
              <a:rPr lang="en-US" dirty="0">
                <a:solidFill>
                  <a:srgbClr val="252629"/>
                </a:solidFill>
                <a:latin typeface="Century Gothic" pitchFamily="34" charset="0"/>
              </a:rPr>
              <a:t> </a:t>
            </a:r>
            <a:r>
              <a:rPr lang="en-US" dirty="0" err="1">
                <a:solidFill>
                  <a:srgbClr val="252629"/>
                </a:solidFill>
                <a:latin typeface="Century Gothic" pitchFamily="34" charset="0"/>
              </a:rPr>
              <a:t>verir</a:t>
            </a:r>
            <a:r>
              <a:rPr lang="en-US" dirty="0">
                <a:solidFill>
                  <a:srgbClr val="252629"/>
                </a:solidFill>
                <a:latin typeface="Century Gothic" pitchFamily="34" charset="0"/>
              </a:rPr>
              <a:t>.</a:t>
            </a:r>
          </a:p>
          <a:p>
            <a:pPr marL="285750" indent="-285750" algn="just">
              <a:lnSpc>
                <a:spcPts val="2869"/>
              </a:lnSpc>
              <a:buFont typeface="Wingdings" pitchFamily="2" charset="2"/>
              <a:buChar char="Ø"/>
            </a:pPr>
            <a:endParaRPr lang="en-US" dirty="0">
              <a:solidFill>
                <a:srgbClr val="252629"/>
              </a:solidFill>
              <a:latin typeface="Century Gothic" pitchFamily="34" charset="0"/>
            </a:endParaRPr>
          </a:p>
          <a:p>
            <a:pPr marL="285750" indent="-285750" algn="just">
              <a:lnSpc>
                <a:spcPts val="2869"/>
              </a:lnSpc>
              <a:buFont typeface="Wingdings" pitchFamily="2" charset="2"/>
              <a:buChar char="Ø"/>
            </a:pPr>
            <a:r>
              <a:rPr lang="en-US" dirty="0" err="1" smtClean="0">
                <a:solidFill>
                  <a:srgbClr val="252629"/>
                </a:solidFill>
                <a:latin typeface="Century Gothic" pitchFamily="34" charset="0"/>
              </a:rPr>
              <a:t>Üniversitemize</a:t>
            </a:r>
            <a:r>
              <a:rPr lang="en-US" dirty="0" smtClean="0">
                <a:solidFill>
                  <a:srgbClr val="252629"/>
                </a:solidFill>
                <a:latin typeface="Century Gothic" pitchFamily="34" charset="0"/>
              </a:rPr>
              <a:t> </a:t>
            </a:r>
            <a:r>
              <a:rPr lang="en-US" dirty="0" err="1" smtClean="0">
                <a:solidFill>
                  <a:srgbClr val="252629"/>
                </a:solidFill>
                <a:latin typeface="Century Gothic" pitchFamily="34" charset="0"/>
              </a:rPr>
              <a:t>kayıtlı</a:t>
            </a:r>
            <a:r>
              <a:rPr lang="en-US" dirty="0" smtClean="0">
                <a:solidFill>
                  <a:srgbClr val="252629"/>
                </a:solidFill>
                <a:latin typeface="Century Gothic" pitchFamily="34" charset="0"/>
              </a:rPr>
              <a:t> </a:t>
            </a:r>
            <a:r>
              <a:rPr lang="en-US" dirty="0" err="1" smtClean="0">
                <a:solidFill>
                  <a:srgbClr val="252629"/>
                </a:solidFill>
                <a:latin typeface="Century Gothic" pitchFamily="34" charset="0"/>
              </a:rPr>
              <a:t>tüm</a:t>
            </a:r>
            <a:r>
              <a:rPr lang="en-US" dirty="0" smtClean="0">
                <a:solidFill>
                  <a:srgbClr val="252629"/>
                </a:solidFill>
                <a:latin typeface="Century Gothic" pitchFamily="34" charset="0"/>
              </a:rPr>
              <a:t> </a:t>
            </a:r>
            <a:r>
              <a:rPr lang="en-US" dirty="0" err="1" smtClean="0">
                <a:solidFill>
                  <a:srgbClr val="252629"/>
                </a:solidFill>
                <a:latin typeface="Century Gothic" pitchFamily="34" charset="0"/>
              </a:rPr>
              <a:t>öğrencilerin</a:t>
            </a:r>
            <a:r>
              <a:rPr lang="en-US" dirty="0" smtClean="0">
                <a:solidFill>
                  <a:srgbClr val="252629"/>
                </a:solidFill>
                <a:latin typeface="Century Gothic" pitchFamily="34" charset="0"/>
              </a:rPr>
              <a:t> </a:t>
            </a:r>
            <a:r>
              <a:rPr lang="en-US" dirty="0" err="1" smtClean="0">
                <a:solidFill>
                  <a:srgbClr val="252629"/>
                </a:solidFill>
                <a:latin typeface="Century Gothic" pitchFamily="34" charset="0"/>
              </a:rPr>
              <a:t>yeni</a:t>
            </a:r>
            <a:r>
              <a:rPr lang="en-US" dirty="0" smtClean="0">
                <a:solidFill>
                  <a:srgbClr val="252629"/>
                </a:solidFill>
                <a:latin typeface="Century Gothic" pitchFamily="34" charset="0"/>
              </a:rPr>
              <a:t> </a:t>
            </a:r>
            <a:r>
              <a:rPr lang="en-US" dirty="0" err="1" smtClean="0">
                <a:solidFill>
                  <a:srgbClr val="252629"/>
                </a:solidFill>
                <a:latin typeface="Century Gothic" pitchFamily="34" charset="0"/>
              </a:rPr>
              <a:t>kayıt</a:t>
            </a:r>
            <a:r>
              <a:rPr lang="en-US" dirty="0" smtClean="0">
                <a:solidFill>
                  <a:srgbClr val="252629"/>
                </a:solidFill>
                <a:latin typeface="Century Gothic" pitchFamily="34" charset="0"/>
              </a:rPr>
              <a:t>, </a:t>
            </a:r>
            <a:r>
              <a:rPr lang="en-US" dirty="0" err="1" smtClean="0">
                <a:solidFill>
                  <a:srgbClr val="252629"/>
                </a:solidFill>
                <a:latin typeface="Century Gothic" pitchFamily="34" charset="0"/>
              </a:rPr>
              <a:t>derse</a:t>
            </a:r>
            <a:r>
              <a:rPr lang="en-US" dirty="0" smtClean="0">
                <a:solidFill>
                  <a:srgbClr val="252629"/>
                </a:solidFill>
                <a:latin typeface="Century Gothic" pitchFamily="34" charset="0"/>
              </a:rPr>
              <a:t> </a:t>
            </a:r>
            <a:r>
              <a:rPr lang="en-US" dirty="0" err="1" smtClean="0">
                <a:solidFill>
                  <a:srgbClr val="252629"/>
                </a:solidFill>
                <a:latin typeface="Century Gothic" pitchFamily="34" charset="0"/>
              </a:rPr>
              <a:t>yazılma</a:t>
            </a:r>
            <a:r>
              <a:rPr lang="en-US" dirty="0" smtClean="0">
                <a:solidFill>
                  <a:srgbClr val="252629"/>
                </a:solidFill>
                <a:latin typeface="Century Gothic" pitchFamily="34" charset="0"/>
              </a:rPr>
              <a:t>, </a:t>
            </a:r>
            <a:r>
              <a:rPr lang="en-US" dirty="0" err="1" smtClean="0">
                <a:solidFill>
                  <a:srgbClr val="252629"/>
                </a:solidFill>
                <a:latin typeface="Century Gothic" pitchFamily="34" charset="0"/>
              </a:rPr>
              <a:t>kurul</a:t>
            </a:r>
            <a:r>
              <a:rPr lang="tr-TR" dirty="0" smtClean="0">
                <a:solidFill>
                  <a:srgbClr val="252629"/>
                </a:solidFill>
                <a:latin typeface="Century Gothic" pitchFamily="34" charset="0"/>
              </a:rPr>
              <a:t> </a:t>
            </a:r>
            <a:r>
              <a:rPr lang="en-US" dirty="0" err="1" smtClean="0">
                <a:solidFill>
                  <a:srgbClr val="252629"/>
                </a:solidFill>
                <a:latin typeface="Century Gothic" pitchFamily="34" charset="0"/>
              </a:rPr>
              <a:t>kararlarının</a:t>
            </a:r>
            <a:r>
              <a:rPr lang="en-US" dirty="0" smtClean="0">
                <a:solidFill>
                  <a:srgbClr val="252629"/>
                </a:solidFill>
                <a:latin typeface="Century Gothic" pitchFamily="34" charset="0"/>
              </a:rPr>
              <a:t> </a:t>
            </a:r>
            <a:r>
              <a:rPr lang="en-US" dirty="0" err="1" smtClean="0">
                <a:solidFill>
                  <a:srgbClr val="252629"/>
                </a:solidFill>
                <a:latin typeface="Century Gothic" pitchFamily="34" charset="0"/>
              </a:rPr>
              <a:t>sisteme</a:t>
            </a:r>
            <a:r>
              <a:rPr lang="en-US" dirty="0" smtClean="0">
                <a:solidFill>
                  <a:srgbClr val="252629"/>
                </a:solidFill>
                <a:latin typeface="Century Gothic" pitchFamily="34" charset="0"/>
              </a:rPr>
              <a:t> </a:t>
            </a:r>
            <a:r>
              <a:rPr lang="en-US" dirty="0" err="1" smtClean="0">
                <a:solidFill>
                  <a:srgbClr val="252629"/>
                </a:solidFill>
                <a:latin typeface="Century Gothic" pitchFamily="34" charset="0"/>
              </a:rPr>
              <a:t>işlenmesi</a:t>
            </a:r>
            <a:r>
              <a:rPr lang="en-US" dirty="0" smtClean="0">
                <a:solidFill>
                  <a:srgbClr val="252629"/>
                </a:solidFill>
                <a:latin typeface="Century Gothic" pitchFamily="34" charset="0"/>
              </a:rPr>
              <a:t>, </a:t>
            </a:r>
            <a:r>
              <a:rPr lang="en-US" dirty="0" err="1" smtClean="0">
                <a:solidFill>
                  <a:srgbClr val="252629"/>
                </a:solidFill>
                <a:latin typeface="Century Gothic" pitchFamily="34" charset="0"/>
              </a:rPr>
              <a:t>belge</a:t>
            </a:r>
            <a:r>
              <a:rPr lang="en-US" dirty="0" smtClean="0">
                <a:solidFill>
                  <a:srgbClr val="252629"/>
                </a:solidFill>
                <a:latin typeface="Century Gothic" pitchFamily="34" charset="0"/>
              </a:rPr>
              <a:t> </a:t>
            </a:r>
            <a:r>
              <a:rPr lang="en-US" dirty="0" err="1" smtClean="0">
                <a:solidFill>
                  <a:srgbClr val="252629"/>
                </a:solidFill>
                <a:latin typeface="Century Gothic" pitchFamily="34" charset="0"/>
              </a:rPr>
              <a:t>ve</a:t>
            </a:r>
            <a:r>
              <a:rPr lang="en-US" dirty="0" smtClean="0">
                <a:solidFill>
                  <a:srgbClr val="252629"/>
                </a:solidFill>
                <a:latin typeface="Century Gothic" pitchFamily="34" charset="0"/>
              </a:rPr>
              <a:t> </a:t>
            </a:r>
            <a:r>
              <a:rPr lang="en-US" dirty="0" err="1" smtClean="0">
                <a:solidFill>
                  <a:srgbClr val="252629"/>
                </a:solidFill>
                <a:latin typeface="Century Gothic" pitchFamily="34" charset="0"/>
              </a:rPr>
              <a:t>bilgi</a:t>
            </a:r>
            <a:r>
              <a:rPr lang="en-US" dirty="0" smtClean="0">
                <a:solidFill>
                  <a:srgbClr val="252629"/>
                </a:solidFill>
                <a:latin typeface="Century Gothic" pitchFamily="34" charset="0"/>
              </a:rPr>
              <a:t> </a:t>
            </a:r>
            <a:r>
              <a:rPr lang="en-US" dirty="0" err="1" smtClean="0">
                <a:solidFill>
                  <a:srgbClr val="252629"/>
                </a:solidFill>
                <a:latin typeface="Century Gothic" pitchFamily="34" charset="0"/>
              </a:rPr>
              <a:t>hizmeti</a:t>
            </a:r>
            <a:r>
              <a:rPr lang="en-US" dirty="0" smtClean="0">
                <a:solidFill>
                  <a:srgbClr val="252629"/>
                </a:solidFill>
                <a:latin typeface="Century Gothic" pitchFamily="34" charset="0"/>
              </a:rPr>
              <a:t>, </a:t>
            </a:r>
            <a:r>
              <a:rPr lang="en-US" dirty="0" err="1" smtClean="0">
                <a:solidFill>
                  <a:srgbClr val="252629"/>
                </a:solidFill>
                <a:latin typeface="Century Gothic" pitchFamily="34" charset="0"/>
              </a:rPr>
              <a:t>katkı</a:t>
            </a:r>
            <a:r>
              <a:rPr lang="en-US" dirty="0" smtClean="0">
                <a:solidFill>
                  <a:srgbClr val="252629"/>
                </a:solidFill>
                <a:latin typeface="Century Gothic" pitchFamily="34" charset="0"/>
              </a:rPr>
              <a:t> </a:t>
            </a:r>
            <a:r>
              <a:rPr lang="en-US" dirty="0" err="1" smtClean="0">
                <a:solidFill>
                  <a:srgbClr val="252629"/>
                </a:solidFill>
                <a:latin typeface="Century Gothic" pitchFamily="34" charset="0"/>
              </a:rPr>
              <a:t>payları</a:t>
            </a:r>
            <a:r>
              <a:rPr lang="en-US" dirty="0" smtClean="0">
                <a:solidFill>
                  <a:srgbClr val="252629"/>
                </a:solidFill>
                <a:latin typeface="Century Gothic" pitchFamily="34" charset="0"/>
              </a:rPr>
              <a:t> </a:t>
            </a:r>
            <a:r>
              <a:rPr lang="en-US" dirty="0" err="1" smtClean="0">
                <a:solidFill>
                  <a:srgbClr val="252629"/>
                </a:solidFill>
                <a:latin typeface="Century Gothic" pitchFamily="34" charset="0"/>
              </a:rPr>
              <a:t>takibi</a:t>
            </a:r>
            <a:r>
              <a:rPr lang="en-US" dirty="0" smtClean="0">
                <a:solidFill>
                  <a:srgbClr val="252629"/>
                </a:solidFill>
                <a:latin typeface="Century Gothic" pitchFamily="34" charset="0"/>
              </a:rPr>
              <a:t>, </a:t>
            </a:r>
            <a:r>
              <a:rPr lang="en-US" dirty="0" err="1" smtClean="0">
                <a:solidFill>
                  <a:srgbClr val="252629"/>
                </a:solidFill>
                <a:latin typeface="Century Gothic" pitchFamily="34" charset="0"/>
              </a:rPr>
              <a:t>mezuniyet</a:t>
            </a:r>
            <a:r>
              <a:rPr lang="en-US" dirty="0" smtClean="0">
                <a:solidFill>
                  <a:srgbClr val="252629"/>
                </a:solidFill>
                <a:latin typeface="Century Gothic" pitchFamily="34" charset="0"/>
              </a:rPr>
              <a:t> vb. </a:t>
            </a:r>
            <a:r>
              <a:rPr lang="en-US" dirty="0" err="1" smtClean="0">
                <a:solidFill>
                  <a:srgbClr val="252629"/>
                </a:solidFill>
                <a:latin typeface="Century Gothic" pitchFamily="34" charset="0"/>
              </a:rPr>
              <a:t>öğrencilik</a:t>
            </a:r>
            <a:r>
              <a:rPr lang="tr-TR" dirty="0" smtClean="0">
                <a:solidFill>
                  <a:srgbClr val="252629"/>
                </a:solidFill>
                <a:latin typeface="Century Gothic" pitchFamily="34" charset="0"/>
              </a:rPr>
              <a:t> </a:t>
            </a:r>
            <a:r>
              <a:rPr lang="en-US" dirty="0" err="1" smtClean="0">
                <a:solidFill>
                  <a:srgbClr val="252629"/>
                </a:solidFill>
                <a:latin typeface="Century Gothic" pitchFamily="34" charset="0"/>
              </a:rPr>
              <a:t>işlemlerini</a:t>
            </a:r>
            <a:r>
              <a:rPr lang="en-US" dirty="0" smtClean="0">
                <a:solidFill>
                  <a:srgbClr val="252629"/>
                </a:solidFill>
                <a:latin typeface="Century Gothic" pitchFamily="34" charset="0"/>
              </a:rPr>
              <a:t> </a:t>
            </a:r>
            <a:r>
              <a:rPr lang="en-US" dirty="0" err="1" smtClean="0">
                <a:solidFill>
                  <a:srgbClr val="252629"/>
                </a:solidFill>
                <a:latin typeface="Century Gothic" pitchFamily="34" charset="0"/>
              </a:rPr>
              <a:t>yürütmek</a:t>
            </a:r>
            <a:r>
              <a:rPr lang="tr-TR" dirty="0" err="1" smtClean="0">
                <a:solidFill>
                  <a:srgbClr val="252629"/>
                </a:solidFill>
                <a:latin typeface="Century Gothic" pitchFamily="34" charset="0"/>
              </a:rPr>
              <a:t>dir</a:t>
            </a:r>
            <a:r>
              <a:rPr lang="en-US" dirty="0" smtClean="0">
                <a:solidFill>
                  <a:srgbClr val="252629"/>
                </a:solidFill>
                <a:latin typeface="Century Gothic" pitchFamily="34" charset="0"/>
              </a:rPr>
              <a:t>. </a:t>
            </a:r>
            <a:r>
              <a:rPr lang="en-US" dirty="0" err="1" smtClean="0">
                <a:solidFill>
                  <a:srgbClr val="252629"/>
                </a:solidFill>
                <a:latin typeface="Century Gothic" pitchFamily="34" charset="0"/>
              </a:rPr>
              <a:t>Ayrıca</a:t>
            </a:r>
            <a:r>
              <a:rPr lang="tr-TR" dirty="0" smtClean="0">
                <a:solidFill>
                  <a:srgbClr val="252629"/>
                </a:solidFill>
                <a:latin typeface="Century Gothic" pitchFamily="34" charset="0"/>
              </a:rPr>
              <a:t>;</a:t>
            </a:r>
            <a:r>
              <a:rPr lang="en-US" dirty="0" smtClean="0">
                <a:solidFill>
                  <a:srgbClr val="252629"/>
                </a:solidFill>
                <a:latin typeface="Century Gothic" pitchFamily="34" charset="0"/>
              </a:rPr>
              <a:t> </a:t>
            </a:r>
            <a:r>
              <a:rPr lang="tr-TR" dirty="0" smtClean="0">
                <a:solidFill>
                  <a:srgbClr val="252629"/>
                </a:solidFill>
                <a:latin typeface="Century Gothic" pitchFamily="34" charset="0"/>
              </a:rPr>
              <a:t>T</a:t>
            </a:r>
            <a:r>
              <a:rPr lang="en-US" dirty="0" err="1" smtClean="0">
                <a:solidFill>
                  <a:srgbClr val="252629"/>
                </a:solidFill>
                <a:latin typeface="Century Gothic" pitchFamily="34" charset="0"/>
              </a:rPr>
              <a:t>üm</a:t>
            </a:r>
            <a:r>
              <a:rPr lang="en-US" dirty="0" smtClean="0">
                <a:solidFill>
                  <a:srgbClr val="252629"/>
                </a:solidFill>
                <a:latin typeface="Century Gothic" pitchFamily="34" charset="0"/>
              </a:rPr>
              <a:t> </a:t>
            </a:r>
            <a:r>
              <a:rPr lang="en-US" dirty="0">
                <a:solidFill>
                  <a:srgbClr val="252629"/>
                </a:solidFill>
                <a:latin typeface="Century Gothic" pitchFamily="34" charset="0"/>
              </a:rPr>
              <a:t>Eğitim </a:t>
            </a:r>
            <a:r>
              <a:rPr lang="en-US" dirty="0" err="1">
                <a:solidFill>
                  <a:srgbClr val="252629"/>
                </a:solidFill>
                <a:latin typeface="Century Gothic" pitchFamily="34" charset="0"/>
              </a:rPr>
              <a:t>Birimleri</a:t>
            </a:r>
            <a:r>
              <a:rPr lang="en-US" dirty="0">
                <a:solidFill>
                  <a:srgbClr val="252629"/>
                </a:solidFill>
                <a:latin typeface="Century Gothic" pitchFamily="34" charset="0"/>
              </a:rPr>
              <a:t> </a:t>
            </a:r>
            <a:r>
              <a:rPr lang="en-US" dirty="0" err="1">
                <a:solidFill>
                  <a:srgbClr val="252629"/>
                </a:solidFill>
                <a:latin typeface="Century Gothic" pitchFamily="34" charset="0"/>
              </a:rPr>
              <a:t>ile</a:t>
            </a:r>
            <a:r>
              <a:rPr lang="en-US" dirty="0">
                <a:solidFill>
                  <a:srgbClr val="252629"/>
                </a:solidFill>
                <a:latin typeface="Century Gothic" pitchFamily="34" charset="0"/>
              </a:rPr>
              <a:t> </a:t>
            </a:r>
            <a:r>
              <a:rPr lang="en-US" dirty="0" err="1">
                <a:solidFill>
                  <a:srgbClr val="252629"/>
                </a:solidFill>
                <a:latin typeface="Century Gothic" pitchFamily="34" charset="0"/>
              </a:rPr>
              <a:t>görev</a:t>
            </a:r>
            <a:r>
              <a:rPr lang="en-US" dirty="0">
                <a:solidFill>
                  <a:srgbClr val="252629"/>
                </a:solidFill>
                <a:latin typeface="Century Gothic" pitchFamily="34" charset="0"/>
              </a:rPr>
              <a:t> </a:t>
            </a:r>
            <a:r>
              <a:rPr lang="en-US" dirty="0" err="1">
                <a:solidFill>
                  <a:srgbClr val="252629"/>
                </a:solidFill>
                <a:latin typeface="Century Gothic" pitchFamily="34" charset="0"/>
              </a:rPr>
              <a:t>alanındaki</a:t>
            </a:r>
            <a:r>
              <a:rPr lang="en-US" dirty="0">
                <a:solidFill>
                  <a:srgbClr val="252629"/>
                </a:solidFill>
                <a:latin typeface="Century Gothic" pitchFamily="34" charset="0"/>
              </a:rPr>
              <a:t> </a:t>
            </a:r>
            <a:r>
              <a:rPr lang="en-US" dirty="0" err="1">
                <a:solidFill>
                  <a:srgbClr val="252629"/>
                </a:solidFill>
                <a:latin typeface="Century Gothic" pitchFamily="34" charset="0"/>
              </a:rPr>
              <a:t>işler</a:t>
            </a:r>
            <a:r>
              <a:rPr lang="en-US" dirty="0">
                <a:solidFill>
                  <a:srgbClr val="252629"/>
                </a:solidFill>
                <a:latin typeface="Century Gothic" pitchFamily="34" charset="0"/>
              </a:rPr>
              <a:t> </a:t>
            </a:r>
            <a:r>
              <a:rPr lang="en-US" dirty="0" err="1">
                <a:solidFill>
                  <a:srgbClr val="252629"/>
                </a:solidFill>
                <a:latin typeface="Century Gothic" pitchFamily="34" charset="0"/>
              </a:rPr>
              <a:t>ile</a:t>
            </a:r>
            <a:r>
              <a:rPr lang="en-US" dirty="0">
                <a:solidFill>
                  <a:srgbClr val="252629"/>
                </a:solidFill>
                <a:latin typeface="Century Gothic" pitchFamily="34" charset="0"/>
              </a:rPr>
              <a:t> </a:t>
            </a:r>
            <a:r>
              <a:rPr lang="en-US" dirty="0" err="1">
                <a:solidFill>
                  <a:srgbClr val="252629"/>
                </a:solidFill>
                <a:latin typeface="Century Gothic" pitchFamily="34" charset="0"/>
              </a:rPr>
              <a:t>ilgili</a:t>
            </a:r>
            <a:r>
              <a:rPr lang="en-US" dirty="0">
                <a:solidFill>
                  <a:srgbClr val="252629"/>
                </a:solidFill>
                <a:latin typeface="Century Gothic" pitchFamily="34" charset="0"/>
              </a:rPr>
              <a:t> </a:t>
            </a:r>
            <a:r>
              <a:rPr lang="en-US" dirty="0" err="1" smtClean="0">
                <a:solidFill>
                  <a:srgbClr val="252629"/>
                </a:solidFill>
                <a:latin typeface="Century Gothic" pitchFamily="34" charset="0"/>
              </a:rPr>
              <a:t>koordinasyon</a:t>
            </a:r>
            <a:r>
              <a:rPr lang="tr-TR" dirty="0" smtClean="0">
                <a:solidFill>
                  <a:srgbClr val="252629"/>
                </a:solidFill>
                <a:latin typeface="Century Gothic" pitchFamily="34" charset="0"/>
              </a:rPr>
              <a:t> </a:t>
            </a:r>
            <a:r>
              <a:rPr lang="en-US" dirty="0" err="1" smtClean="0">
                <a:solidFill>
                  <a:srgbClr val="252629"/>
                </a:solidFill>
                <a:latin typeface="Century Gothic" pitchFamily="34" charset="0"/>
              </a:rPr>
              <a:t>sağlanarak</a:t>
            </a:r>
            <a:r>
              <a:rPr lang="en-US" dirty="0" smtClean="0">
                <a:solidFill>
                  <a:srgbClr val="252629"/>
                </a:solidFill>
                <a:latin typeface="Century Gothic" pitchFamily="34" charset="0"/>
              </a:rPr>
              <a:t> </a:t>
            </a:r>
            <a:r>
              <a:rPr lang="en-US" dirty="0" err="1">
                <a:solidFill>
                  <a:srgbClr val="252629"/>
                </a:solidFill>
                <a:latin typeface="Century Gothic" pitchFamily="34" charset="0"/>
              </a:rPr>
              <a:t>mevzuatlara</a:t>
            </a:r>
            <a:r>
              <a:rPr lang="en-US" dirty="0">
                <a:solidFill>
                  <a:srgbClr val="252629"/>
                </a:solidFill>
                <a:latin typeface="Century Gothic" pitchFamily="34" charset="0"/>
              </a:rPr>
              <a:t> </a:t>
            </a:r>
            <a:r>
              <a:rPr lang="en-US" dirty="0" err="1">
                <a:solidFill>
                  <a:srgbClr val="252629"/>
                </a:solidFill>
                <a:latin typeface="Century Gothic" pitchFamily="34" charset="0"/>
              </a:rPr>
              <a:t>uygun</a:t>
            </a:r>
            <a:r>
              <a:rPr lang="en-US" dirty="0">
                <a:solidFill>
                  <a:srgbClr val="252629"/>
                </a:solidFill>
                <a:latin typeface="Century Gothic" pitchFamily="34" charset="0"/>
              </a:rPr>
              <a:t>, </a:t>
            </a:r>
            <a:r>
              <a:rPr lang="en-US" dirty="0" err="1">
                <a:solidFill>
                  <a:srgbClr val="252629"/>
                </a:solidFill>
                <a:latin typeface="Century Gothic" pitchFamily="34" charset="0"/>
              </a:rPr>
              <a:t>hızlı</a:t>
            </a:r>
            <a:r>
              <a:rPr lang="en-US" dirty="0">
                <a:solidFill>
                  <a:srgbClr val="252629"/>
                </a:solidFill>
                <a:latin typeface="Century Gothic" pitchFamily="34" charset="0"/>
              </a:rPr>
              <a:t> </a:t>
            </a:r>
            <a:r>
              <a:rPr lang="en-US" dirty="0" err="1">
                <a:solidFill>
                  <a:srgbClr val="252629"/>
                </a:solidFill>
                <a:latin typeface="Century Gothic" pitchFamily="34" charset="0"/>
              </a:rPr>
              <a:t>bir</a:t>
            </a:r>
            <a:r>
              <a:rPr lang="en-US" dirty="0">
                <a:solidFill>
                  <a:srgbClr val="252629"/>
                </a:solidFill>
                <a:latin typeface="Century Gothic" pitchFamily="34" charset="0"/>
              </a:rPr>
              <a:t> </a:t>
            </a:r>
            <a:r>
              <a:rPr lang="en-US" dirty="0" err="1">
                <a:solidFill>
                  <a:srgbClr val="252629"/>
                </a:solidFill>
                <a:latin typeface="Century Gothic" pitchFamily="34" charset="0"/>
              </a:rPr>
              <a:t>süreç</a:t>
            </a:r>
            <a:r>
              <a:rPr lang="en-US" dirty="0">
                <a:solidFill>
                  <a:srgbClr val="252629"/>
                </a:solidFill>
                <a:latin typeface="Century Gothic" pitchFamily="34" charset="0"/>
              </a:rPr>
              <a:t> </a:t>
            </a:r>
            <a:r>
              <a:rPr lang="en-US" dirty="0" err="1">
                <a:solidFill>
                  <a:srgbClr val="252629"/>
                </a:solidFill>
                <a:latin typeface="Century Gothic" pitchFamily="34" charset="0"/>
              </a:rPr>
              <a:t>işletilmesi</a:t>
            </a:r>
            <a:r>
              <a:rPr lang="en-US" dirty="0">
                <a:solidFill>
                  <a:srgbClr val="252629"/>
                </a:solidFill>
                <a:latin typeface="Century Gothic" pitchFamily="34" charset="0"/>
              </a:rPr>
              <a:t> </a:t>
            </a:r>
            <a:r>
              <a:rPr lang="en-US" dirty="0" err="1">
                <a:solidFill>
                  <a:srgbClr val="252629"/>
                </a:solidFill>
                <a:latin typeface="Century Gothic" pitchFamily="34" charset="0"/>
              </a:rPr>
              <a:t>konusunda</a:t>
            </a:r>
            <a:r>
              <a:rPr lang="en-US" dirty="0">
                <a:solidFill>
                  <a:srgbClr val="252629"/>
                </a:solidFill>
                <a:latin typeface="Century Gothic" pitchFamily="34" charset="0"/>
              </a:rPr>
              <a:t> </a:t>
            </a:r>
            <a:r>
              <a:rPr lang="en-US" dirty="0" err="1">
                <a:solidFill>
                  <a:srgbClr val="252629"/>
                </a:solidFill>
                <a:latin typeface="Century Gothic" pitchFamily="34" charset="0"/>
              </a:rPr>
              <a:t>destek</a:t>
            </a:r>
            <a:r>
              <a:rPr lang="en-US" dirty="0">
                <a:solidFill>
                  <a:srgbClr val="252629"/>
                </a:solidFill>
                <a:latin typeface="Century Gothic" pitchFamily="34" charset="0"/>
              </a:rPr>
              <a:t> </a:t>
            </a:r>
            <a:r>
              <a:rPr lang="en-US" dirty="0" err="1">
                <a:solidFill>
                  <a:srgbClr val="252629"/>
                </a:solidFill>
                <a:latin typeface="Century Gothic" pitchFamily="34" charset="0"/>
              </a:rPr>
              <a:t>verilmektedir</a:t>
            </a:r>
            <a:r>
              <a:rPr lang="en-US" dirty="0" smtClean="0">
                <a:solidFill>
                  <a:srgbClr val="252629"/>
                </a:solidFill>
                <a:latin typeface="Century Gothic" pitchFamily="34" charset="0"/>
              </a:rPr>
              <a:t>.</a:t>
            </a:r>
            <a:endParaRPr lang="tr-TR" dirty="0" smtClean="0">
              <a:solidFill>
                <a:srgbClr val="252629"/>
              </a:solidFill>
              <a:latin typeface="Century Gothic" pitchFamily="34" charset="0"/>
            </a:endParaRPr>
          </a:p>
          <a:p>
            <a:pPr marL="285750" indent="-285750">
              <a:lnSpc>
                <a:spcPts val="2869"/>
              </a:lnSpc>
              <a:buFont typeface="Wingdings" pitchFamily="2" charset="2"/>
              <a:buChar char="Ø"/>
            </a:pPr>
            <a:endParaRPr lang="tr-TR" dirty="0">
              <a:solidFill>
                <a:srgbClr val="252629"/>
              </a:solidFill>
              <a:latin typeface="Century Gothic" pitchFamily="34" charset="0"/>
            </a:endParaRPr>
          </a:p>
          <a:p>
            <a:pPr marL="285750" indent="-285750">
              <a:lnSpc>
                <a:spcPts val="2869"/>
              </a:lnSpc>
              <a:buFont typeface="Wingdings" pitchFamily="2" charset="2"/>
              <a:buChar char="Ø"/>
            </a:pPr>
            <a:r>
              <a:rPr lang="tr-TR" dirty="0" smtClean="0">
                <a:solidFill>
                  <a:srgbClr val="252629"/>
                </a:solidFill>
                <a:latin typeface="Century Gothic" pitchFamily="34" charset="0"/>
              </a:rPr>
              <a:t>Öğrenci İşleri Daire Başkanı Melek TÜREL</a:t>
            </a:r>
            <a:endParaRPr lang="en-US" dirty="0">
              <a:solidFill>
                <a:srgbClr val="252629"/>
              </a:solidFill>
              <a:latin typeface="Century Gothic" pitchFamily="34" charset="0"/>
            </a:endParaRPr>
          </a:p>
        </p:txBody>
      </p:sp>
      <p:sp>
        <p:nvSpPr>
          <p:cNvPr id="26" name="Freeform 8"/>
          <p:cNvSpPr/>
          <p:nvPr/>
        </p:nvSpPr>
        <p:spPr>
          <a:xfrm>
            <a:off x="5842518" y="6611459"/>
            <a:ext cx="2362200" cy="2258866"/>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b="-33333"/>
            </a:stretch>
          </a:blipFill>
        </p:spPr>
      </p:sp>
      <p:grpSp>
        <p:nvGrpSpPr>
          <p:cNvPr id="27" name="Group 7"/>
          <p:cNvGrpSpPr>
            <a:grpSpLocks noChangeAspect="1"/>
          </p:cNvGrpSpPr>
          <p:nvPr/>
        </p:nvGrpSpPr>
        <p:grpSpPr>
          <a:xfrm>
            <a:off x="15067166" y="6317687"/>
            <a:ext cx="2631665" cy="2631655"/>
            <a:chOff x="0" y="0"/>
            <a:chExt cx="6350000" cy="6349975"/>
          </a:xfrm>
        </p:grpSpPr>
        <p:sp>
          <p:nvSpPr>
            <p:cNvPr id="2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19013" t="-32590" r="-19403" b="-51965"/>
              </a:stretch>
            </a:blipFill>
          </p:spPr>
        </p:sp>
      </p:grpSp>
      <p:sp>
        <p:nvSpPr>
          <p:cNvPr id="3" name="Metin kutusu 2"/>
          <p:cNvSpPr txBox="1"/>
          <p:nvPr/>
        </p:nvSpPr>
        <p:spPr>
          <a:xfrm>
            <a:off x="1162049" y="8059613"/>
            <a:ext cx="3486151" cy="369332"/>
          </a:xfrm>
          <a:prstGeom prst="rect">
            <a:avLst/>
          </a:prstGeom>
          <a:noFill/>
        </p:spPr>
        <p:txBody>
          <a:bodyPr wrap="square" rtlCol="0">
            <a:spAutoFit/>
          </a:bodyPr>
          <a:lstStyle/>
          <a:p>
            <a:r>
              <a:rPr lang="tr-TR"/>
              <a:t>https://ogrisl.sakarya.edu.tr/</a:t>
            </a:r>
            <a:endParaRPr lang="tr-TR" dirty="0"/>
          </a:p>
        </p:txBody>
      </p:sp>
      <p:sp>
        <p:nvSpPr>
          <p:cNvPr id="4" name="Metin kutusu 3"/>
          <p:cNvSpPr txBox="1"/>
          <p:nvPr/>
        </p:nvSpPr>
        <p:spPr>
          <a:xfrm>
            <a:off x="10363199" y="7740892"/>
            <a:ext cx="4114798" cy="369332"/>
          </a:xfrm>
          <a:prstGeom prst="rect">
            <a:avLst/>
          </a:prstGeom>
          <a:noFill/>
        </p:spPr>
        <p:txBody>
          <a:bodyPr wrap="square" rtlCol="0">
            <a:spAutoFit/>
          </a:bodyPr>
          <a:lstStyle/>
          <a:p>
            <a:r>
              <a:rPr lang="tr-TR"/>
              <a:t>https://idrmali.sakarya.edu.tr/</a:t>
            </a:r>
            <a:endParaRPr lang="tr-TR" dirty="0"/>
          </a:p>
        </p:txBody>
      </p:sp>
    </p:spTree>
  </p:cSld>
  <p:clrMapOvr>
    <a:masterClrMapping/>
  </p:clrMapOvr>
  <p:transition spd="slow">
    <p:cover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10" name="Group 15"/>
          <p:cNvGrpSpPr/>
          <p:nvPr/>
        </p:nvGrpSpPr>
        <p:grpSpPr>
          <a:xfrm>
            <a:off x="0" y="114300"/>
            <a:ext cx="8839200" cy="9791700"/>
            <a:chOff x="0" y="0"/>
            <a:chExt cx="7041607" cy="10422868"/>
          </a:xfrm>
        </p:grpSpPr>
        <p:sp>
          <p:nvSpPr>
            <p:cNvPr id="11" name="Freeform 16"/>
            <p:cNvSpPr/>
            <p:nvPr/>
          </p:nvSpPr>
          <p:spPr>
            <a:xfrm>
              <a:off x="0" y="0"/>
              <a:ext cx="7041607" cy="2178929"/>
            </a:xfrm>
            <a:custGeom>
              <a:avLst/>
              <a:gdLst/>
              <a:ahLst/>
              <a:cxnLst/>
              <a:rect l="l" t="t" r="r" b="b"/>
              <a:pathLst>
                <a:path w="7041607" h="2178929">
                  <a:moveTo>
                    <a:pt x="0" y="0"/>
                  </a:moveTo>
                  <a:lnTo>
                    <a:pt x="7041607" y="0"/>
                  </a:lnTo>
                  <a:lnTo>
                    <a:pt x="7041607" y="2178929"/>
                  </a:lnTo>
                  <a:lnTo>
                    <a:pt x="0" y="2178929"/>
                  </a:lnTo>
                  <a:lnTo>
                    <a:pt x="0" y="0"/>
                  </a:lnTo>
                  <a:close/>
                </a:path>
              </a:pathLst>
            </a:custGeom>
            <a:blipFill>
              <a:blip r:embed="rId3">
                <a:extLst>
                  <a:ext uri="{96DAC541-7B7A-43D3-8B79-37D633B846F1}">
                    <asvg:svgBlip xmlns="" xmlns:asvg="http://schemas.microsoft.com/office/drawing/2016/SVG/main" r:embed="rId4"/>
                  </a:ext>
                </a:extLst>
              </a:blip>
              <a:stretch>
                <a:fillRect b="-238736"/>
              </a:stretch>
            </a:blipFill>
          </p:spPr>
        </p:sp>
        <p:sp>
          <p:nvSpPr>
            <p:cNvPr id="12" name="Freeform 17"/>
            <p:cNvSpPr/>
            <p:nvPr/>
          </p:nvSpPr>
          <p:spPr>
            <a:xfrm>
              <a:off x="0" y="8535428"/>
              <a:ext cx="7041607" cy="1887440"/>
            </a:xfrm>
            <a:custGeom>
              <a:avLst/>
              <a:gdLst/>
              <a:ahLst/>
              <a:cxnLst/>
              <a:rect l="l" t="t" r="r" b="b"/>
              <a:pathLst>
                <a:path w="7041607" h="1887440">
                  <a:moveTo>
                    <a:pt x="0" y="0"/>
                  </a:moveTo>
                  <a:lnTo>
                    <a:pt x="7041607" y="0"/>
                  </a:lnTo>
                  <a:lnTo>
                    <a:pt x="7041607" y="1887440"/>
                  </a:lnTo>
                  <a:lnTo>
                    <a:pt x="0" y="1887440"/>
                  </a:lnTo>
                  <a:lnTo>
                    <a:pt x="0" y="0"/>
                  </a:lnTo>
                  <a:close/>
                </a:path>
              </a:pathLst>
            </a:custGeom>
            <a:blipFill>
              <a:blip r:embed="rId3">
                <a:extLst>
                  <a:ext uri="{96DAC541-7B7A-43D3-8B79-37D633B846F1}">
                    <asvg:svgBlip xmlns="" xmlns:asvg="http://schemas.microsoft.com/office/drawing/2016/SVG/main" r:embed="rId4"/>
                  </a:ext>
                </a:extLst>
              </a:blip>
              <a:stretch>
                <a:fillRect t="-291050"/>
              </a:stretch>
            </a:blipFill>
          </p:spPr>
        </p:sp>
        <p:sp>
          <p:nvSpPr>
            <p:cNvPr id="13" name="Freeform 18"/>
            <p:cNvSpPr/>
            <p:nvPr/>
          </p:nvSpPr>
          <p:spPr>
            <a:xfrm>
              <a:off x="0" y="2085188"/>
              <a:ext cx="7041607" cy="3371568"/>
            </a:xfrm>
            <a:custGeom>
              <a:avLst/>
              <a:gdLst/>
              <a:ahLst/>
              <a:cxnLst/>
              <a:rect l="l" t="t" r="r" b="b"/>
              <a:pathLst>
                <a:path w="7041607" h="3371568">
                  <a:moveTo>
                    <a:pt x="0" y="0"/>
                  </a:moveTo>
                  <a:lnTo>
                    <a:pt x="7041607" y="0"/>
                  </a:lnTo>
                  <a:lnTo>
                    <a:pt x="7041607" y="3371568"/>
                  </a:lnTo>
                  <a:lnTo>
                    <a:pt x="0" y="3371568"/>
                  </a:lnTo>
                  <a:lnTo>
                    <a:pt x="0" y="0"/>
                  </a:lnTo>
                  <a:close/>
                </a:path>
              </a:pathLst>
            </a:custGeom>
            <a:blipFill>
              <a:blip r:embed="rId3">
                <a:extLst>
                  <a:ext uri="{96DAC541-7B7A-43D3-8B79-37D633B846F1}">
                    <asvg:svgBlip xmlns="" xmlns:asvg="http://schemas.microsoft.com/office/drawing/2016/SVG/main" r:embed="rId4"/>
                  </a:ext>
                </a:extLst>
              </a:blip>
              <a:stretch>
                <a:fillRect t="-64106" b="-54807"/>
              </a:stretch>
            </a:blipFill>
          </p:spPr>
        </p:sp>
        <p:sp>
          <p:nvSpPr>
            <p:cNvPr id="14" name="Freeform 19"/>
            <p:cNvSpPr/>
            <p:nvPr/>
          </p:nvSpPr>
          <p:spPr>
            <a:xfrm>
              <a:off x="0" y="5207564"/>
              <a:ext cx="7041607" cy="3371568"/>
            </a:xfrm>
            <a:custGeom>
              <a:avLst/>
              <a:gdLst/>
              <a:ahLst/>
              <a:cxnLst/>
              <a:rect l="l" t="t" r="r" b="b"/>
              <a:pathLst>
                <a:path w="7041607" h="3371568">
                  <a:moveTo>
                    <a:pt x="0" y="0"/>
                  </a:moveTo>
                  <a:lnTo>
                    <a:pt x="7041607" y="0"/>
                  </a:lnTo>
                  <a:lnTo>
                    <a:pt x="7041607" y="3371568"/>
                  </a:lnTo>
                  <a:lnTo>
                    <a:pt x="0" y="3371568"/>
                  </a:lnTo>
                  <a:lnTo>
                    <a:pt x="0" y="0"/>
                  </a:lnTo>
                  <a:close/>
                </a:path>
              </a:pathLst>
            </a:custGeom>
            <a:blipFill>
              <a:blip r:embed="rId3">
                <a:extLst>
                  <a:ext uri="{96DAC541-7B7A-43D3-8B79-37D633B846F1}">
                    <asvg:svgBlip xmlns="" xmlns:asvg="http://schemas.microsoft.com/office/drawing/2016/SVG/main" r:embed="rId4"/>
                  </a:ext>
                </a:extLst>
              </a:blip>
              <a:stretch>
                <a:fillRect t="-64106" b="-54807"/>
              </a:stretch>
            </a:blipFill>
          </p:spPr>
        </p:sp>
      </p:grpSp>
      <p:sp>
        <p:nvSpPr>
          <p:cNvPr id="15" name="TextBox 4"/>
          <p:cNvSpPr txBox="1"/>
          <p:nvPr/>
        </p:nvSpPr>
        <p:spPr>
          <a:xfrm>
            <a:off x="1422530" y="1864000"/>
            <a:ext cx="6286500" cy="397545"/>
          </a:xfrm>
          <a:prstGeom prst="rect">
            <a:avLst/>
          </a:prstGeom>
        </p:spPr>
        <p:txBody>
          <a:bodyPr wrap="square" lIns="0" tIns="0" rIns="0" bIns="0" rtlCol="0" anchor="t">
            <a:spAutoFit/>
          </a:bodyPr>
          <a:lstStyle/>
          <a:p>
            <a:pPr algn="ctr">
              <a:lnSpc>
                <a:spcPts val="3107"/>
              </a:lnSpc>
            </a:pPr>
            <a:r>
              <a:rPr lang="tr-TR" sz="2000" spc="335" dirty="0" smtClean="0">
                <a:solidFill>
                  <a:srgbClr val="000000"/>
                </a:solidFill>
                <a:latin typeface="Algerian" pitchFamily="82" charset="0"/>
              </a:rPr>
              <a:t>Yapı işleri teknik daire </a:t>
            </a:r>
            <a:r>
              <a:rPr lang="tr-TR" sz="2000" spc="335" dirty="0" err="1" smtClean="0">
                <a:solidFill>
                  <a:srgbClr val="000000"/>
                </a:solidFill>
                <a:latin typeface="Algerian" pitchFamily="82" charset="0"/>
              </a:rPr>
              <a:t>BaŞKANLIĞI</a:t>
            </a:r>
            <a:endParaRPr lang="en-US" sz="2000" spc="335" dirty="0">
              <a:solidFill>
                <a:srgbClr val="000000"/>
              </a:solidFill>
              <a:latin typeface="Algerian" pitchFamily="82" charset="0"/>
            </a:endParaRPr>
          </a:p>
        </p:txBody>
      </p:sp>
      <p:grpSp>
        <p:nvGrpSpPr>
          <p:cNvPr id="16" name="Group 15"/>
          <p:cNvGrpSpPr/>
          <p:nvPr/>
        </p:nvGrpSpPr>
        <p:grpSpPr>
          <a:xfrm>
            <a:off x="9131559" y="0"/>
            <a:ext cx="8229600" cy="9791700"/>
            <a:chOff x="0" y="0"/>
            <a:chExt cx="7041607" cy="10422868"/>
          </a:xfrm>
        </p:grpSpPr>
        <p:sp>
          <p:nvSpPr>
            <p:cNvPr id="17" name="Freeform 16"/>
            <p:cNvSpPr/>
            <p:nvPr/>
          </p:nvSpPr>
          <p:spPr>
            <a:xfrm>
              <a:off x="0" y="0"/>
              <a:ext cx="7041607" cy="2178929"/>
            </a:xfrm>
            <a:custGeom>
              <a:avLst/>
              <a:gdLst/>
              <a:ahLst/>
              <a:cxnLst/>
              <a:rect l="l" t="t" r="r" b="b"/>
              <a:pathLst>
                <a:path w="7041607" h="2178929">
                  <a:moveTo>
                    <a:pt x="0" y="0"/>
                  </a:moveTo>
                  <a:lnTo>
                    <a:pt x="7041607" y="0"/>
                  </a:lnTo>
                  <a:lnTo>
                    <a:pt x="7041607" y="2178929"/>
                  </a:lnTo>
                  <a:lnTo>
                    <a:pt x="0" y="2178929"/>
                  </a:lnTo>
                  <a:lnTo>
                    <a:pt x="0" y="0"/>
                  </a:lnTo>
                  <a:close/>
                </a:path>
              </a:pathLst>
            </a:custGeom>
            <a:blipFill>
              <a:blip r:embed="rId3">
                <a:extLst>
                  <a:ext uri="{96DAC541-7B7A-43D3-8B79-37D633B846F1}">
                    <asvg:svgBlip xmlns="" xmlns:asvg="http://schemas.microsoft.com/office/drawing/2016/SVG/main" r:embed="rId4"/>
                  </a:ext>
                </a:extLst>
              </a:blip>
              <a:stretch>
                <a:fillRect b="-238736"/>
              </a:stretch>
            </a:blipFill>
          </p:spPr>
        </p:sp>
        <p:sp>
          <p:nvSpPr>
            <p:cNvPr id="18" name="Freeform 17"/>
            <p:cNvSpPr/>
            <p:nvPr/>
          </p:nvSpPr>
          <p:spPr>
            <a:xfrm>
              <a:off x="0" y="8535428"/>
              <a:ext cx="7041607" cy="1887440"/>
            </a:xfrm>
            <a:custGeom>
              <a:avLst/>
              <a:gdLst/>
              <a:ahLst/>
              <a:cxnLst/>
              <a:rect l="l" t="t" r="r" b="b"/>
              <a:pathLst>
                <a:path w="7041607" h="1887440">
                  <a:moveTo>
                    <a:pt x="0" y="0"/>
                  </a:moveTo>
                  <a:lnTo>
                    <a:pt x="7041607" y="0"/>
                  </a:lnTo>
                  <a:lnTo>
                    <a:pt x="7041607" y="1887440"/>
                  </a:lnTo>
                  <a:lnTo>
                    <a:pt x="0" y="1887440"/>
                  </a:lnTo>
                  <a:lnTo>
                    <a:pt x="0" y="0"/>
                  </a:lnTo>
                  <a:close/>
                </a:path>
              </a:pathLst>
            </a:custGeom>
            <a:blipFill>
              <a:blip r:embed="rId3">
                <a:extLst>
                  <a:ext uri="{96DAC541-7B7A-43D3-8B79-37D633B846F1}">
                    <asvg:svgBlip xmlns="" xmlns:asvg="http://schemas.microsoft.com/office/drawing/2016/SVG/main" r:embed="rId4"/>
                  </a:ext>
                </a:extLst>
              </a:blip>
              <a:stretch>
                <a:fillRect t="-291050"/>
              </a:stretch>
            </a:blipFill>
          </p:spPr>
        </p:sp>
        <p:sp>
          <p:nvSpPr>
            <p:cNvPr id="19" name="Freeform 18"/>
            <p:cNvSpPr/>
            <p:nvPr/>
          </p:nvSpPr>
          <p:spPr>
            <a:xfrm>
              <a:off x="0" y="2085188"/>
              <a:ext cx="7041607" cy="3371568"/>
            </a:xfrm>
            <a:custGeom>
              <a:avLst/>
              <a:gdLst/>
              <a:ahLst/>
              <a:cxnLst/>
              <a:rect l="l" t="t" r="r" b="b"/>
              <a:pathLst>
                <a:path w="7041607" h="3371568">
                  <a:moveTo>
                    <a:pt x="0" y="0"/>
                  </a:moveTo>
                  <a:lnTo>
                    <a:pt x="7041607" y="0"/>
                  </a:lnTo>
                  <a:lnTo>
                    <a:pt x="7041607" y="3371568"/>
                  </a:lnTo>
                  <a:lnTo>
                    <a:pt x="0" y="3371568"/>
                  </a:lnTo>
                  <a:lnTo>
                    <a:pt x="0" y="0"/>
                  </a:lnTo>
                  <a:close/>
                </a:path>
              </a:pathLst>
            </a:custGeom>
            <a:blipFill>
              <a:blip r:embed="rId3">
                <a:extLst>
                  <a:ext uri="{96DAC541-7B7A-43D3-8B79-37D633B846F1}">
                    <asvg:svgBlip xmlns="" xmlns:asvg="http://schemas.microsoft.com/office/drawing/2016/SVG/main" r:embed="rId4"/>
                  </a:ext>
                </a:extLst>
              </a:blip>
              <a:stretch>
                <a:fillRect t="-64106" b="-54807"/>
              </a:stretch>
            </a:blipFill>
          </p:spPr>
        </p:sp>
        <p:sp>
          <p:nvSpPr>
            <p:cNvPr id="20" name="Freeform 19"/>
            <p:cNvSpPr/>
            <p:nvPr/>
          </p:nvSpPr>
          <p:spPr>
            <a:xfrm>
              <a:off x="0" y="5207564"/>
              <a:ext cx="7041607" cy="3371568"/>
            </a:xfrm>
            <a:custGeom>
              <a:avLst/>
              <a:gdLst/>
              <a:ahLst/>
              <a:cxnLst/>
              <a:rect l="l" t="t" r="r" b="b"/>
              <a:pathLst>
                <a:path w="7041607" h="3371568">
                  <a:moveTo>
                    <a:pt x="0" y="0"/>
                  </a:moveTo>
                  <a:lnTo>
                    <a:pt x="7041607" y="0"/>
                  </a:lnTo>
                  <a:lnTo>
                    <a:pt x="7041607" y="3371568"/>
                  </a:lnTo>
                  <a:lnTo>
                    <a:pt x="0" y="3371568"/>
                  </a:lnTo>
                  <a:lnTo>
                    <a:pt x="0" y="0"/>
                  </a:lnTo>
                  <a:close/>
                </a:path>
              </a:pathLst>
            </a:custGeom>
            <a:blipFill>
              <a:blip r:embed="rId3">
                <a:extLst>
                  <a:ext uri="{96DAC541-7B7A-43D3-8B79-37D633B846F1}">
                    <asvg:svgBlip xmlns="" xmlns:asvg="http://schemas.microsoft.com/office/drawing/2016/SVG/main" r:embed="rId4"/>
                  </a:ext>
                </a:extLst>
              </a:blip>
              <a:stretch>
                <a:fillRect t="-64106" b="-54807"/>
              </a:stretch>
            </a:blipFill>
          </p:spPr>
        </p:sp>
      </p:grpSp>
      <p:grpSp>
        <p:nvGrpSpPr>
          <p:cNvPr id="21" name="Group 7"/>
          <p:cNvGrpSpPr>
            <a:grpSpLocks noChangeAspect="1"/>
          </p:cNvGrpSpPr>
          <p:nvPr/>
        </p:nvGrpSpPr>
        <p:grpSpPr>
          <a:xfrm>
            <a:off x="15112164" y="7480347"/>
            <a:ext cx="2020395" cy="2020387"/>
            <a:chOff x="0" y="0"/>
            <a:chExt cx="6350000" cy="6349975"/>
          </a:xfrm>
        </p:grpSpPr>
        <p:sp>
          <p:nvSpPr>
            <p:cNvPr id="22"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13309" t="-28715" r="-10770" b="-57187"/>
              </a:stretch>
            </a:blipFill>
          </p:spPr>
        </p:sp>
      </p:grpSp>
      <p:sp>
        <p:nvSpPr>
          <p:cNvPr id="23" name="Dikdörtgen 22"/>
          <p:cNvSpPr/>
          <p:nvPr/>
        </p:nvSpPr>
        <p:spPr>
          <a:xfrm>
            <a:off x="10363200" y="1574097"/>
            <a:ext cx="6477000" cy="5670783"/>
          </a:xfrm>
          <a:prstGeom prst="rect">
            <a:avLst/>
          </a:prstGeom>
        </p:spPr>
        <p:txBody>
          <a:bodyPr wrap="square">
            <a:spAutoFit/>
          </a:bodyPr>
          <a:lstStyle/>
          <a:p>
            <a:pPr marL="285750" indent="-285750" algn="just">
              <a:lnSpc>
                <a:spcPts val="2869"/>
              </a:lnSpc>
              <a:buFont typeface="Wingdings" pitchFamily="2" charset="2"/>
              <a:buChar char="Ø"/>
            </a:pPr>
            <a:r>
              <a:rPr lang="en-US" dirty="0" err="1" smtClean="0">
                <a:solidFill>
                  <a:srgbClr val="252629"/>
                </a:solidFill>
                <a:latin typeface="Century Gothic" pitchFamily="34" charset="0"/>
              </a:rPr>
              <a:t>Üniversitenin</a:t>
            </a:r>
            <a:r>
              <a:rPr lang="en-US" dirty="0" smtClean="0">
                <a:solidFill>
                  <a:srgbClr val="252629"/>
                </a:solidFill>
                <a:latin typeface="Century Gothic" pitchFamily="34" charset="0"/>
              </a:rPr>
              <a:t> </a:t>
            </a:r>
            <a:r>
              <a:rPr lang="en-US" dirty="0" err="1">
                <a:solidFill>
                  <a:srgbClr val="252629"/>
                </a:solidFill>
                <a:latin typeface="Century Gothic" pitchFamily="34" charset="0"/>
              </a:rPr>
              <a:t>bilgi</a:t>
            </a:r>
            <a:r>
              <a:rPr lang="en-US" dirty="0">
                <a:solidFill>
                  <a:srgbClr val="252629"/>
                </a:solidFill>
                <a:latin typeface="Century Gothic" pitchFamily="34" charset="0"/>
              </a:rPr>
              <a:t> </a:t>
            </a:r>
            <a:r>
              <a:rPr lang="en-US" dirty="0" err="1">
                <a:solidFill>
                  <a:srgbClr val="252629"/>
                </a:solidFill>
                <a:latin typeface="Century Gothic" pitchFamily="34" charset="0"/>
              </a:rPr>
              <a:t>teknolojileri</a:t>
            </a:r>
            <a:r>
              <a:rPr lang="en-US" dirty="0">
                <a:solidFill>
                  <a:srgbClr val="252629"/>
                </a:solidFill>
                <a:latin typeface="Century Gothic" pitchFamily="34" charset="0"/>
              </a:rPr>
              <a:t> </a:t>
            </a:r>
            <a:r>
              <a:rPr lang="en-US" dirty="0" err="1">
                <a:solidFill>
                  <a:srgbClr val="252629"/>
                </a:solidFill>
                <a:latin typeface="Century Gothic" pitchFamily="34" charset="0"/>
              </a:rPr>
              <a:t>ile</a:t>
            </a:r>
            <a:r>
              <a:rPr lang="en-US" dirty="0">
                <a:solidFill>
                  <a:srgbClr val="252629"/>
                </a:solidFill>
                <a:latin typeface="Century Gothic" pitchFamily="34" charset="0"/>
              </a:rPr>
              <a:t> </a:t>
            </a:r>
            <a:r>
              <a:rPr lang="en-US" dirty="0" err="1">
                <a:solidFill>
                  <a:srgbClr val="252629"/>
                </a:solidFill>
                <a:latin typeface="Century Gothic" pitchFamily="34" charset="0"/>
              </a:rPr>
              <a:t>ilgili</a:t>
            </a:r>
            <a:r>
              <a:rPr lang="en-US" dirty="0">
                <a:solidFill>
                  <a:srgbClr val="252629"/>
                </a:solidFill>
                <a:latin typeface="Century Gothic" pitchFamily="34" charset="0"/>
              </a:rPr>
              <a:t> </a:t>
            </a:r>
            <a:r>
              <a:rPr lang="en-US" dirty="0" err="1" smtClean="0">
                <a:solidFill>
                  <a:srgbClr val="252629"/>
                </a:solidFill>
                <a:latin typeface="Century Gothic" pitchFamily="34" charset="0"/>
              </a:rPr>
              <a:t>planlamaları</a:t>
            </a:r>
            <a:r>
              <a:rPr lang="en-US" dirty="0" smtClean="0">
                <a:solidFill>
                  <a:srgbClr val="252629"/>
                </a:solidFill>
                <a:latin typeface="Century Gothic" pitchFamily="34" charset="0"/>
              </a:rPr>
              <a:t> </a:t>
            </a:r>
            <a:r>
              <a:rPr lang="en-US" dirty="0" err="1">
                <a:solidFill>
                  <a:srgbClr val="252629"/>
                </a:solidFill>
                <a:latin typeface="Century Gothic" pitchFamily="34" charset="0"/>
              </a:rPr>
              <a:t>yapar</a:t>
            </a:r>
            <a:r>
              <a:rPr lang="en-US" dirty="0">
                <a:solidFill>
                  <a:srgbClr val="252629"/>
                </a:solidFill>
                <a:latin typeface="Century Gothic" pitchFamily="34" charset="0"/>
              </a:rPr>
              <a:t>. Bu </a:t>
            </a:r>
            <a:r>
              <a:rPr lang="en-US" dirty="0" err="1">
                <a:solidFill>
                  <a:srgbClr val="252629"/>
                </a:solidFill>
                <a:latin typeface="Century Gothic" pitchFamily="34" charset="0"/>
              </a:rPr>
              <a:t>planlamalar</a:t>
            </a:r>
            <a:r>
              <a:rPr lang="en-US" dirty="0">
                <a:solidFill>
                  <a:srgbClr val="252629"/>
                </a:solidFill>
                <a:latin typeface="Century Gothic" pitchFamily="34" charset="0"/>
              </a:rPr>
              <a:t> </a:t>
            </a:r>
            <a:r>
              <a:rPr lang="en-US" dirty="0" err="1">
                <a:solidFill>
                  <a:srgbClr val="252629"/>
                </a:solidFill>
                <a:latin typeface="Century Gothic" pitchFamily="34" charset="0"/>
              </a:rPr>
              <a:t>doğrultusunda</a:t>
            </a:r>
            <a:r>
              <a:rPr lang="en-US" dirty="0">
                <a:solidFill>
                  <a:srgbClr val="252629"/>
                </a:solidFill>
                <a:latin typeface="Century Gothic" pitchFamily="34" charset="0"/>
              </a:rPr>
              <a:t> </a:t>
            </a:r>
            <a:r>
              <a:rPr lang="en-US" dirty="0" err="1">
                <a:solidFill>
                  <a:srgbClr val="252629"/>
                </a:solidFill>
                <a:latin typeface="Century Gothic" pitchFamily="34" charset="0"/>
              </a:rPr>
              <a:t>alınan</a:t>
            </a:r>
            <a:r>
              <a:rPr lang="en-US" dirty="0">
                <a:solidFill>
                  <a:srgbClr val="252629"/>
                </a:solidFill>
                <a:latin typeface="Century Gothic" pitchFamily="34" charset="0"/>
              </a:rPr>
              <a:t> </a:t>
            </a:r>
            <a:r>
              <a:rPr lang="en-US" dirty="0" err="1">
                <a:solidFill>
                  <a:srgbClr val="252629"/>
                </a:solidFill>
                <a:latin typeface="Century Gothic" pitchFamily="34" charset="0"/>
              </a:rPr>
              <a:t>cihazların</a:t>
            </a:r>
            <a:r>
              <a:rPr lang="en-US" dirty="0">
                <a:solidFill>
                  <a:srgbClr val="252629"/>
                </a:solidFill>
                <a:latin typeface="Century Gothic" pitchFamily="34" charset="0"/>
              </a:rPr>
              <a:t> ve </a:t>
            </a:r>
            <a:r>
              <a:rPr lang="en-US" dirty="0" err="1">
                <a:solidFill>
                  <a:srgbClr val="252629"/>
                </a:solidFill>
                <a:latin typeface="Century Gothic" pitchFamily="34" charset="0"/>
              </a:rPr>
              <a:t>yazılımların</a:t>
            </a:r>
            <a:r>
              <a:rPr lang="en-US" dirty="0">
                <a:solidFill>
                  <a:srgbClr val="252629"/>
                </a:solidFill>
                <a:latin typeface="Century Gothic" pitchFamily="34" charset="0"/>
              </a:rPr>
              <a:t> </a:t>
            </a:r>
            <a:r>
              <a:rPr lang="en-US" dirty="0" err="1">
                <a:solidFill>
                  <a:srgbClr val="252629"/>
                </a:solidFill>
                <a:latin typeface="Century Gothic" pitchFamily="34" charset="0"/>
              </a:rPr>
              <a:t>kurulumunu</a:t>
            </a:r>
            <a:r>
              <a:rPr lang="en-US" dirty="0">
                <a:solidFill>
                  <a:srgbClr val="252629"/>
                </a:solidFill>
                <a:latin typeface="Century Gothic" pitchFamily="34" charset="0"/>
              </a:rPr>
              <a:t> </a:t>
            </a:r>
            <a:r>
              <a:rPr lang="en-US" dirty="0" err="1">
                <a:solidFill>
                  <a:srgbClr val="252629"/>
                </a:solidFill>
                <a:latin typeface="Century Gothic" pitchFamily="34" charset="0"/>
              </a:rPr>
              <a:t>yapıp</a:t>
            </a:r>
            <a:r>
              <a:rPr lang="en-US" dirty="0">
                <a:solidFill>
                  <a:srgbClr val="252629"/>
                </a:solidFill>
                <a:latin typeface="Century Gothic" pitchFamily="34" charset="0"/>
              </a:rPr>
              <a:t> </a:t>
            </a:r>
            <a:r>
              <a:rPr lang="en-US" dirty="0" err="1">
                <a:solidFill>
                  <a:srgbClr val="252629"/>
                </a:solidFill>
                <a:latin typeface="Century Gothic" pitchFamily="34" charset="0"/>
              </a:rPr>
              <a:t>verilen</a:t>
            </a:r>
            <a:r>
              <a:rPr lang="en-US" dirty="0">
                <a:solidFill>
                  <a:srgbClr val="252629"/>
                </a:solidFill>
                <a:latin typeface="Century Gothic" pitchFamily="34" charset="0"/>
              </a:rPr>
              <a:t> </a:t>
            </a:r>
            <a:r>
              <a:rPr lang="en-US" dirty="0" err="1">
                <a:solidFill>
                  <a:srgbClr val="252629"/>
                </a:solidFill>
                <a:latin typeface="Century Gothic" pitchFamily="34" charset="0"/>
              </a:rPr>
              <a:t>hizmetlerin</a:t>
            </a:r>
            <a:r>
              <a:rPr lang="en-US" dirty="0">
                <a:solidFill>
                  <a:srgbClr val="252629"/>
                </a:solidFill>
                <a:latin typeface="Century Gothic" pitchFamily="34" charset="0"/>
              </a:rPr>
              <a:t> </a:t>
            </a:r>
            <a:r>
              <a:rPr lang="en-US" dirty="0" err="1">
                <a:solidFill>
                  <a:srgbClr val="252629"/>
                </a:solidFill>
                <a:latin typeface="Century Gothic" pitchFamily="34" charset="0"/>
              </a:rPr>
              <a:t>devamlılığını</a:t>
            </a:r>
            <a:r>
              <a:rPr lang="en-US" dirty="0">
                <a:solidFill>
                  <a:srgbClr val="252629"/>
                </a:solidFill>
                <a:latin typeface="Century Gothic" pitchFamily="34" charset="0"/>
              </a:rPr>
              <a:t> </a:t>
            </a:r>
            <a:r>
              <a:rPr lang="en-US" dirty="0" err="1">
                <a:solidFill>
                  <a:srgbClr val="252629"/>
                </a:solidFill>
                <a:latin typeface="Century Gothic" pitchFamily="34" charset="0"/>
              </a:rPr>
              <a:t>sağlar</a:t>
            </a:r>
            <a:r>
              <a:rPr lang="en-US" dirty="0">
                <a:solidFill>
                  <a:srgbClr val="252629"/>
                </a:solidFill>
                <a:latin typeface="Century Gothic" pitchFamily="34" charset="0"/>
              </a:rPr>
              <a:t>. </a:t>
            </a:r>
            <a:r>
              <a:rPr lang="tr-TR" dirty="0" smtClean="0">
                <a:solidFill>
                  <a:srgbClr val="252629"/>
                </a:solidFill>
                <a:latin typeface="Century Gothic" pitchFamily="34" charset="0"/>
              </a:rPr>
              <a:t>T</a:t>
            </a:r>
            <a:r>
              <a:rPr lang="en-US" dirty="0" err="1" smtClean="0">
                <a:solidFill>
                  <a:srgbClr val="252629"/>
                </a:solidFill>
                <a:latin typeface="Century Gothic" pitchFamily="34" charset="0"/>
              </a:rPr>
              <a:t>eknolojik</a:t>
            </a:r>
            <a:r>
              <a:rPr lang="en-US" dirty="0" smtClean="0">
                <a:solidFill>
                  <a:srgbClr val="252629"/>
                </a:solidFill>
                <a:latin typeface="Century Gothic" pitchFamily="34" charset="0"/>
              </a:rPr>
              <a:t> </a:t>
            </a:r>
            <a:r>
              <a:rPr lang="en-US" dirty="0" err="1">
                <a:solidFill>
                  <a:srgbClr val="252629"/>
                </a:solidFill>
                <a:latin typeface="Century Gothic" pitchFamily="34" charset="0"/>
              </a:rPr>
              <a:t>gelişmeleri</a:t>
            </a:r>
            <a:r>
              <a:rPr lang="en-US" dirty="0">
                <a:solidFill>
                  <a:srgbClr val="252629"/>
                </a:solidFill>
                <a:latin typeface="Century Gothic" pitchFamily="34" charset="0"/>
              </a:rPr>
              <a:t> </a:t>
            </a:r>
            <a:r>
              <a:rPr lang="en-US" dirty="0" err="1">
                <a:solidFill>
                  <a:srgbClr val="252629"/>
                </a:solidFill>
                <a:latin typeface="Century Gothic" pitchFamily="34" charset="0"/>
              </a:rPr>
              <a:t>takip</a:t>
            </a:r>
            <a:r>
              <a:rPr lang="en-US" dirty="0">
                <a:solidFill>
                  <a:srgbClr val="252629"/>
                </a:solidFill>
                <a:latin typeface="Century Gothic" pitchFamily="34" charset="0"/>
              </a:rPr>
              <a:t> </a:t>
            </a:r>
            <a:r>
              <a:rPr lang="en-US" dirty="0" err="1">
                <a:solidFill>
                  <a:srgbClr val="252629"/>
                </a:solidFill>
                <a:latin typeface="Century Gothic" pitchFamily="34" charset="0"/>
              </a:rPr>
              <a:t>eder</a:t>
            </a:r>
            <a:r>
              <a:rPr lang="en-US" dirty="0">
                <a:solidFill>
                  <a:srgbClr val="252629"/>
                </a:solidFill>
                <a:latin typeface="Century Gothic" pitchFamily="34" charset="0"/>
              </a:rPr>
              <a:t>, </a:t>
            </a:r>
            <a:r>
              <a:rPr lang="en-US" dirty="0" err="1">
                <a:solidFill>
                  <a:srgbClr val="252629"/>
                </a:solidFill>
                <a:latin typeface="Century Gothic" pitchFamily="34" charset="0"/>
              </a:rPr>
              <a:t>gelişen</a:t>
            </a:r>
            <a:r>
              <a:rPr lang="en-US" dirty="0">
                <a:solidFill>
                  <a:srgbClr val="252629"/>
                </a:solidFill>
                <a:latin typeface="Century Gothic" pitchFamily="34" charset="0"/>
              </a:rPr>
              <a:t> </a:t>
            </a:r>
            <a:r>
              <a:rPr lang="en-US" dirty="0" err="1">
                <a:solidFill>
                  <a:srgbClr val="252629"/>
                </a:solidFill>
                <a:latin typeface="Century Gothic" pitchFamily="34" charset="0"/>
              </a:rPr>
              <a:t>bilgi</a:t>
            </a:r>
            <a:r>
              <a:rPr lang="en-US" dirty="0">
                <a:solidFill>
                  <a:srgbClr val="252629"/>
                </a:solidFill>
                <a:latin typeface="Century Gothic" pitchFamily="34" charset="0"/>
              </a:rPr>
              <a:t> ve </a:t>
            </a:r>
            <a:r>
              <a:rPr lang="en-US" dirty="0" err="1">
                <a:solidFill>
                  <a:srgbClr val="252629"/>
                </a:solidFill>
                <a:latin typeface="Century Gothic" pitchFamily="34" charset="0"/>
              </a:rPr>
              <a:t>iletişim</a:t>
            </a:r>
            <a:r>
              <a:rPr lang="en-US" dirty="0">
                <a:solidFill>
                  <a:srgbClr val="252629"/>
                </a:solidFill>
                <a:latin typeface="Century Gothic" pitchFamily="34" charset="0"/>
              </a:rPr>
              <a:t> </a:t>
            </a:r>
            <a:r>
              <a:rPr lang="en-US" dirty="0" err="1">
                <a:solidFill>
                  <a:srgbClr val="252629"/>
                </a:solidFill>
                <a:latin typeface="Century Gothic" pitchFamily="34" charset="0"/>
              </a:rPr>
              <a:t>teknolojilerini</a:t>
            </a:r>
            <a:r>
              <a:rPr lang="en-US" dirty="0">
                <a:solidFill>
                  <a:srgbClr val="252629"/>
                </a:solidFill>
                <a:latin typeface="Century Gothic" pitchFamily="34" charset="0"/>
              </a:rPr>
              <a:t> en </a:t>
            </a:r>
            <a:r>
              <a:rPr lang="en-US" dirty="0" err="1">
                <a:solidFill>
                  <a:srgbClr val="252629"/>
                </a:solidFill>
                <a:latin typeface="Century Gothic" pitchFamily="34" charset="0"/>
              </a:rPr>
              <a:t>üst</a:t>
            </a:r>
            <a:r>
              <a:rPr lang="en-US" dirty="0">
                <a:solidFill>
                  <a:srgbClr val="252629"/>
                </a:solidFill>
                <a:latin typeface="Century Gothic" pitchFamily="34" charset="0"/>
              </a:rPr>
              <a:t> </a:t>
            </a:r>
            <a:r>
              <a:rPr lang="en-US" dirty="0" err="1">
                <a:solidFill>
                  <a:srgbClr val="252629"/>
                </a:solidFill>
                <a:latin typeface="Century Gothic" pitchFamily="34" charset="0"/>
              </a:rPr>
              <a:t>seviyede</a:t>
            </a:r>
            <a:r>
              <a:rPr lang="en-US" dirty="0">
                <a:solidFill>
                  <a:srgbClr val="252629"/>
                </a:solidFill>
                <a:latin typeface="Century Gothic" pitchFamily="34" charset="0"/>
              </a:rPr>
              <a:t> </a:t>
            </a:r>
            <a:r>
              <a:rPr lang="en-US" dirty="0" err="1">
                <a:solidFill>
                  <a:srgbClr val="252629"/>
                </a:solidFill>
                <a:latin typeface="Century Gothic" pitchFamily="34" charset="0"/>
              </a:rPr>
              <a:t>kullanmalarını</a:t>
            </a:r>
            <a:r>
              <a:rPr lang="en-US" dirty="0">
                <a:solidFill>
                  <a:srgbClr val="252629"/>
                </a:solidFill>
                <a:latin typeface="Century Gothic" pitchFamily="34" charset="0"/>
              </a:rPr>
              <a:t> </a:t>
            </a:r>
            <a:r>
              <a:rPr lang="en-US" dirty="0" err="1">
                <a:solidFill>
                  <a:srgbClr val="252629"/>
                </a:solidFill>
                <a:latin typeface="Century Gothic" pitchFamily="34" charset="0"/>
              </a:rPr>
              <a:t>sağlama</a:t>
            </a:r>
            <a:r>
              <a:rPr lang="en-US" dirty="0">
                <a:solidFill>
                  <a:srgbClr val="252629"/>
                </a:solidFill>
                <a:latin typeface="Century Gothic" pitchFamily="34" charset="0"/>
              </a:rPr>
              <a:t> </a:t>
            </a:r>
            <a:r>
              <a:rPr lang="en-US" dirty="0" err="1">
                <a:solidFill>
                  <a:srgbClr val="252629"/>
                </a:solidFill>
                <a:latin typeface="Century Gothic" pitchFamily="34" charset="0"/>
              </a:rPr>
              <a:t>görevlerini</a:t>
            </a:r>
            <a:r>
              <a:rPr lang="en-US" dirty="0">
                <a:solidFill>
                  <a:srgbClr val="252629"/>
                </a:solidFill>
                <a:latin typeface="Century Gothic" pitchFamily="34" charset="0"/>
              </a:rPr>
              <a:t> </a:t>
            </a:r>
            <a:r>
              <a:rPr lang="en-US" dirty="0" err="1">
                <a:solidFill>
                  <a:srgbClr val="252629"/>
                </a:solidFill>
                <a:latin typeface="Century Gothic" pitchFamily="34" charset="0"/>
              </a:rPr>
              <a:t>yerine</a:t>
            </a:r>
            <a:r>
              <a:rPr lang="en-US" dirty="0">
                <a:solidFill>
                  <a:srgbClr val="252629"/>
                </a:solidFill>
                <a:latin typeface="Century Gothic" pitchFamily="34" charset="0"/>
              </a:rPr>
              <a:t> </a:t>
            </a:r>
            <a:r>
              <a:rPr lang="en-US" dirty="0" err="1">
                <a:solidFill>
                  <a:srgbClr val="252629"/>
                </a:solidFill>
                <a:latin typeface="Century Gothic" pitchFamily="34" charset="0"/>
              </a:rPr>
              <a:t>getirmektedir</a:t>
            </a:r>
            <a:r>
              <a:rPr lang="en-US" dirty="0">
                <a:solidFill>
                  <a:srgbClr val="252629"/>
                </a:solidFill>
                <a:latin typeface="Century Gothic" pitchFamily="34" charset="0"/>
              </a:rPr>
              <a:t>. </a:t>
            </a:r>
            <a:endParaRPr lang="tr-TR" dirty="0" smtClean="0">
              <a:solidFill>
                <a:srgbClr val="252629"/>
              </a:solidFill>
              <a:latin typeface="Century Gothic" pitchFamily="34" charset="0"/>
            </a:endParaRPr>
          </a:p>
          <a:p>
            <a:pPr algn="just">
              <a:lnSpc>
                <a:spcPts val="2869"/>
              </a:lnSpc>
            </a:pPr>
            <a:endParaRPr lang="en-US" dirty="0">
              <a:solidFill>
                <a:srgbClr val="252629"/>
              </a:solidFill>
              <a:latin typeface="Century Gothic" pitchFamily="34" charset="0"/>
            </a:endParaRPr>
          </a:p>
          <a:p>
            <a:pPr marL="285750" lvl="0" indent="-285750" algn="just">
              <a:lnSpc>
                <a:spcPts val="2870"/>
              </a:lnSpc>
              <a:spcBef>
                <a:spcPct val="0"/>
              </a:spcBef>
              <a:buFont typeface="Wingdings" pitchFamily="2" charset="2"/>
              <a:buChar char="Ø"/>
            </a:pPr>
            <a:r>
              <a:rPr lang="tr-TR" dirty="0" smtClean="0">
                <a:solidFill>
                  <a:srgbClr val="252629"/>
                </a:solidFill>
                <a:latin typeface="Century Gothic" pitchFamily="34" charset="0"/>
              </a:rPr>
              <a:t>Ö</a:t>
            </a:r>
            <a:r>
              <a:rPr lang="en-US" dirty="0" err="1" smtClean="0">
                <a:solidFill>
                  <a:srgbClr val="252629"/>
                </a:solidFill>
                <a:latin typeface="Century Gothic" pitchFamily="34" charset="0"/>
              </a:rPr>
              <a:t>ğrencilerimize</a:t>
            </a:r>
            <a:r>
              <a:rPr lang="en-US" dirty="0" smtClean="0">
                <a:solidFill>
                  <a:srgbClr val="252629"/>
                </a:solidFill>
                <a:latin typeface="Century Gothic" pitchFamily="34" charset="0"/>
              </a:rPr>
              <a:t> </a:t>
            </a:r>
            <a:r>
              <a:rPr lang="en-US" dirty="0" err="1">
                <a:solidFill>
                  <a:srgbClr val="252629"/>
                </a:solidFill>
                <a:latin typeface="Century Gothic" pitchFamily="34" charset="0"/>
              </a:rPr>
              <a:t>kampüsün</a:t>
            </a:r>
            <a:r>
              <a:rPr lang="en-US" dirty="0">
                <a:solidFill>
                  <a:srgbClr val="252629"/>
                </a:solidFill>
                <a:latin typeface="Century Gothic" pitchFamily="34" charset="0"/>
              </a:rPr>
              <a:t> </a:t>
            </a:r>
            <a:r>
              <a:rPr lang="en-US" dirty="0" err="1">
                <a:solidFill>
                  <a:srgbClr val="252629"/>
                </a:solidFill>
                <a:latin typeface="Century Gothic" pitchFamily="34" charset="0"/>
              </a:rPr>
              <a:t>birçok</a:t>
            </a:r>
            <a:r>
              <a:rPr lang="en-US" dirty="0">
                <a:solidFill>
                  <a:srgbClr val="252629"/>
                </a:solidFill>
                <a:latin typeface="Century Gothic" pitchFamily="34" charset="0"/>
              </a:rPr>
              <a:t> </a:t>
            </a:r>
            <a:r>
              <a:rPr lang="en-US" dirty="0" err="1">
                <a:solidFill>
                  <a:srgbClr val="252629"/>
                </a:solidFill>
                <a:latin typeface="Century Gothic" pitchFamily="34" charset="0"/>
              </a:rPr>
              <a:t>noktasında</a:t>
            </a:r>
            <a:r>
              <a:rPr lang="en-US" dirty="0">
                <a:solidFill>
                  <a:srgbClr val="252629"/>
                </a:solidFill>
                <a:latin typeface="Century Gothic" pitchFamily="34" charset="0"/>
              </a:rPr>
              <a:t> </a:t>
            </a:r>
            <a:r>
              <a:rPr lang="en-US" dirty="0" err="1">
                <a:solidFill>
                  <a:srgbClr val="252629"/>
                </a:solidFill>
                <a:latin typeface="Century Gothic" pitchFamily="34" charset="0"/>
              </a:rPr>
              <a:t>güvenli</a:t>
            </a:r>
            <a:r>
              <a:rPr lang="en-US" dirty="0">
                <a:solidFill>
                  <a:srgbClr val="252629"/>
                </a:solidFill>
                <a:latin typeface="Century Gothic" pitchFamily="34" charset="0"/>
              </a:rPr>
              <a:t>, </a:t>
            </a:r>
            <a:r>
              <a:rPr lang="en-US" dirty="0" err="1">
                <a:solidFill>
                  <a:srgbClr val="252629"/>
                </a:solidFill>
                <a:latin typeface="Century Gothic" pitchFamily="34" charset="0"/>
              </a:rPr>
              <a:t>yüksek</a:t>
            </a:r>
            <a:r>
              <a:rPr lang="en-US" dirty="0">
                <a:solidFill>
                  <a:srgbClr val="252629"/>
                </a:solidFill>
                <a:latin typeface="Century Gothic" pitchFamily="34" charset="0"/>
              </a:rPr>
              <a:t> </a:t>
            </a:r>
            <a:r>
              <a:rPr lang="en-US" dirty="0" err="1">
                <a:solidFill>
                  <a:srgbClr val="252629"/>
                </a:solidFill>
                <a:latin typeface="Century Gothic" pitchFamily="34" charset="0"/>
              </a:rPr>
              <a:t>hızlı</a:t>
            </a:r>
            <a:r>
              <a:rPr lang="en-US" dirty="0">
                <a:solidFill>
                  <a:srgbClr val="252629"/>
                </a:solidFill>
                <a:latin typeface="Century Gothic" pitchFamily="34" charset="0"/>
              </a:rPr>
              <a:t> </a:t>
            </a:r>
            <a:r>
              <a:rPr lang="en-US" dirty="0" err="1">
                <a:solidFill>
                  <a:srgbClr val="252629"/>
                </a:solidFill>
                <a:latin typeface="Century Gothic" pitchFamily="34" charset="0"/>
              </a:rPr>
              <a:t>kablosuz</a:t>
            </a:r>
            <a:r>
              <a:rPr lang="en-US" dirty="0">
                <a:solidFill>
                  <a:srgbClr val="252629"/>
                </a:solidFill>
                <a:latin typeface="Century Gothic" pitchFamily="34" charset="0"/>
              </a:rPr>
              <a:t> internet </a:t>
            </a:r>
            <a:r>
              <a:rPr lang="en-US" dirty="0" err="1">
                <a:solidFill>
                  <a:srgbClr val="252629"/>
                </a:solidFill>
                <a:latin typeface="Century Gothic" pitchFamily="34" charset="0"/>
              </a:rPr>
              <a:t>hizmeti</a:t>
            </a:r>
            <a:r>
              <a:rPr lang="en-US" dirty="0">
                <a:solidFill>
                  <a:srgbClr val="252629"/>
                </a:solidFill>
                <a:latin typeface="Century Gothic" pitchFamily="34" charset="0"/>
              </a:rPr>
              <a:t> </a:t>
            </a:r>
            <a:r>
              <a:rPr lang="en-US" dirty="0" err="1" smtClean="0">
                <a:solidFill>
                  <a:srgbClr val="252629"/>
                </a:solidFill>
                <a:latin typeface="Century Gothic" pitchFamily="34" charset="0"/>
              </a:rPr>
              <a:t>sunmak</a:t>
            </a:r>
            <a:r>
              <a:rPr lang="tr-TR" dirty="0">
                <a:solidFill>
                  <a:srgbClr val="252629"/>
                </a:solidFill>
                <a:latin typeface="Century Gothic" pitchFamily="34" charset="0"/>
              </a:rPr>
              <a:t>t</a:t>
            </a:r>
            <a:r>
              <a:rPr lang="en-US" dirty="0" err="1" smtClean="0">
                <a:solidFill>
                  <a:srgbClr val="252629"/>
                </a:solidFill>
                <a:latin typeface="Century Gothic" pitchFamily="34" charset="0"/>
              </a:rPr>
              <a:t>adır</a:t>
            </a:r>
            <a:r>
              <a:rPr lang="en-US" dirty="0" smtClean="0">
                <a:solidFill>
                  <a:srgbClr val="252629"/>
                </a:solidFill>
                <a:latin typeface="Century Gothic" pitchFamily="34" charset="0"/>
              </a:rPr>
              <a:t>. </a:t>
            </a:r>
            <a:r>
              <a:rPr lang="tr-TR" dirty="0" smtClean="0">
                <a:solidFill>
                  <a:srgbClr val="252629"/>
                </a:solidFill>
                <a:latin typeface="Century Gothic" pitchFamily="34" charset="0"/>
              </a:rPr>
              <a:t>Ö</a:t>
            </a:r>
            <a:r>
              <a:rPr lang="en-US" dirty="0" err="1" smtClean="0">
                <a:solidFill>
                  <a:srgbClr val="252629"/>
                </a:solidFill>
                <a:latin typeface="Century Gothic" pitchFamily="34" charset="0"/>
              </a:rPr>
              <a:t>ğrencilerimizin</a:t>
            </a:r>
            <a:r>
              <a:rPr lang="en-US" dirty="0" smtClean="0">
                <a:solidFill>
                  <a:srgbClr val="252629"/>
                </a:solidFill>
                <a:latin typeface="Century Gothic" pitchFamily="34" charset="0"/>
              </a:rPr>
              <a:t> </a:t>
            </a:r>
            <a:r>
              <a:rPr lang="en-US" dirty="0" err="1" smtClean="0">
                <a:solidFill>
                  <a:srgbClr val="252629"/>
                </a:solidFill>
                <a:latin typeface="Century Gothic" pitchFamily="34" charset="0"/>
              </a:rPr>
              <a:t>ihtiyaçların</a:t>
            </a:r>
            <a:r>
              <a:rPr lang="tr-TR" dirty="0" smtClean="0">
                <a:solidFill>
                  <a:srgbClr val="252629"/>
                </a:solidFill>
                <a:latin typeface="Century Gothic" pitchFamily="34" charset="0"/>
              </a:rPr>
              <a:t>a</a:t>
            </a:r>
            <a:r>
              <a:rPr lang="en-US" dirty="0" smtClean="0">
                <a:solidFill>
                  <a:srgbClr val="252629"/>
                </a:solidFill>
                <a:latin typeface="Century Gothic" pitchFamily="34" charset="0"/>
              </a:rPr>
              <a:t> </a:t>
            </a:r>
            <a:r>
              <a:rPr lang="tr-TR" dirty="0" smtClean="0">
                <a:solidFill>
                  <a:srgbClr val="252629"/>
                </a:solidFill>
                <a:latin typeface="Century Gothic" pitchFamily="34" charset="0"/>
              </a:rPr>
              <a:t>yönelik</a:t>
            </a:r>
            <a:r>
              <a:rPr lang="en-US" dirty="0" smtClean="0">
                <a:solidFill>
                  <a:srgbClr val="252629"/>
                </a:solidFill>
                <a:latin typeface="Century Gothic" pitchFamily="34" charset="0"/>
              </a:rPr>
              <a:t> </a:t>
            </a:r>
            <a:r>
              <a:rPr lang="en-US" dirty="0" err="1">
                <a:solidFill>
                  <a:srgbClr val="252629"/>
                </a:solidFill>
                <a:latin typeface="Century Gothic" pitchFamily="34" charset="0"/>
              </a:rPr>
              <a:t>gerekli</a:t>
            </a:r>
            <a:r>
              <a:rPr lang="en-US" dirty="0">
                <a:solidFill>
                  <a:srgbClr val="252629"/>
                </a:solidFill>
                <a:latin typeface="Century Gothic" pitchFamily="34" charset="0"/>
              </a:rPr>
              <a:t> </a:t>
            </a:r>
            <a:r>
              <a:rPr lang="en-US" dirty="0" err="1">
                <a:solidFill>
                  <a:srgbClr val="252629"/>
                </a:solidFill>
                <a:latin typeface="Century Gothic" pitchFamily="34" charset="0"/>
              </a:rPr>
              <a:t>yazılım</a:t>
            </a:r>
            <a:r>
              <a:rPr lang="en-US" dirty="0">
                <a:solidFill>
                  <a:srgbClr val="252629"/>
                </a:solidFill>
                <a:latin typeface="Century Gothic" pitchFamily="34" charset="0"/>
              </a:rPr>
              <a:t> ve </a:t>
            </a:r>
            <a:r>
              <a:rPr lang="en-US" dirty="0" err="1">
                <a:solidFill>
                  <a:srgbClr val="252629"/>
                </a:solidFill>
                <a:latin typeface="Century Gothic" pitchFamily="34" charset="0"/>
              </a:rPr>
              <a:t>platformların</a:t>
            </a:r>
            <a:r>
              <a:rPr lang="en-US" dirty="0">
                <a:solidFill>
                  <a:srgbClr val="252629"/>
                </a:solidFill>
                <a:latin typeface="Century Gothic" pitchFamily="34" charset="0"/>
              </a:rPr>
              <a:t> satın </a:t>
            </a:r>
            <a:r>
              <a:rPr lang="en-US" dirty="0" err="1">
                <a:solidFill>
                  <a:srgbClr val="252629"/>
                </a:solidFill>
                <a:latin typeface="Century Gothic" pitchFamily="34" charset="0"/>
              </a:rPr>
              <a:t>alınıp</a:t>
            </a:r>
            <a:r>
              <a:rPr lang="en-US" dirty="0">
                <a:solidFill>
                  <a:srgbClr val="252629"/>
                </a:solidFill>
                <a:latin typeface="Century Gothic" pitchFamily="34" charset="0"/>
              </a:rPr>
              <a:t> </a:t>
            </a:r>
            <a:r>
              <a:rPr lang="en-US" dirty="0" err="1">
                <a:solidFill>
                  <a:srgbClr val="252629"/>
                </a:solidFill>
                <a:latin typeface="Century Gothic" pitchFamily="34" charset="0"/>
              </a:rPr>
              <a:t>verimli</a:t>
            </a:r>
            <a:r>
              <a:rPr lang="en-US" dirty="0">
                <a:solidFill>
                  <a:srgbClr val="252629"/>
                </a:solidFill>
                <a:latin typeface="Century Gothic" pitchFamily="34" charset="0"/>
              </a:rPr>
              <a:t> </a:t>
            </a:r>
            <a:r>
              <a:rPr lang="en-US" dirty="0" err="1">
                <a:solidFill>
                  <a:srgbClr val="252629"/>
                </a:solidFill>
                <a:latin typeface="Century Gothic" pitchFamily="34" charset="0"/>
              </a:rPr>
              <a:t>bir</a:t>
            </a:r>
            <a:r>
              <a:rPr lang="en-US" dirty="0">
                <a:solidFill>
                  <a:srgbClr val="252629"/>
                </a:solidFill>
                <a:latin typeface="Century Gothic" pitchFamily="34" charset="0"/>
              </a:rPr>
              <a:t> </a:t>
            </a:r>
            <a:r>
              <a:rPr lang="en-US" dirty="0" err="1">
                <a:solidFill>
                  <a:srgbClr val="252629"/>
                </a:solidFill>
                <a:latin typeface="Century Gothic" pitchFamily="34" charset="0"/>
              </a:rPr>
              <a:t>şekilde</a:t>
            </a:r>
            <a:r>
              <a:rPr lang="en-US" dirty="0">
                <a:solidFill>
                  <a:srgbClr val="252629"/>
                </a:solidFill>
                <a:latin typeface="Century Gothic" pitchFamily="34" charset="0"/>
              </a:rPr>
              <a:t> </a:t>
            </a:r>
            <a:r>
              <a:rPr lang="en-US" dirty="0" err="1">
                <a:solidFill>
                  <a:srgbClr val="252629"/>
                </a:solidFill>
                <a:latin typeface="Century Gothic" pitchFamily="34" charset="0"/>
              </a:rPr>
              <a:t>kullanılmasını</a:t>
            </a:r>
            <a:r>
              <a:rPr lang="en-US" dirty="0">
                <a:solidFill>
                  <a:srgbClr val="252629"/>
                </a:solidFill>
                <a:latin typeface="Century Gothic" pitchFamily="34" charset="0"/>
              </a:rPr>
              <a:t> </a:t>
            </a:r>
            <a:r>
              <a:rPr lang="en-US" dirty="0" err="1" smtClean="0">
                <a:solidFill>
                  <a:srgbClr val="252629"/>
                </a:solidFill>
                <a:latin typeface="Century Gothic" pitchFamily="34" charset="0"/>
              </a:rPr>
              <a:t>sağlar</a:t>
            </a:r>
            <a:endParaRPr lang="tr-TR" dirty="0" smtClean="0">
              <a:solidFill>
                <a:srgbClr val="252629"/>
              </a:solidFill>
              <a:latin typeface="Century Gothic" pitchFamily="34" charset="0"/>
            </a:endParaRPr>
          </a:p>
          <a:p>
            <a:pPr marL="285750" lvl="0" indent="-285750" algn="just">
              <a:lnSpc>
                <a:spcPts val="2870"/>
              </a:lnSpc>
              <a:spcBef>
                <a:spcPct val="0"/>
              </a:spcBef>
              <a:buFont typeface="Wingdings" pitchFamily="2" charset="2"/>
              <a:buChar char="Ø"/>
            </a:pPr>
            <a:endParaRPr lang="tr-TR" dirty="0">
              <a:solidFill>
                <a:srgbClr val="252629"/>
              </a:solidFill>
              <a:latin typeface="Century Gothic" pitchFamily="34" charset="0"/>
            </a:endParaRPr>
          </a:p>
          <a:p>
            <a:pPr marL="285750" lvl="0" indent="-285750" algn="just">
              <a:lnSpc>
                <a:spcPts val="2870"/>
              </a:lnSpc>
              <a:spcBef>
                <a:spcPct val="0"/>
              </a:spcBef>
              <a:buFont typeface="Wingdings" pitchFamily="2" charset="2"/>
              <a:buChar char="Ø"/>
            </a:pPr>
            <a:r>
              <a:rPr lang="tr-TR" dirty="0" smtClean="0">
                <a:solidFill>
                  <a:srgbClr val="252629"/>
                </a:solidFill>
                <a:latin typeface="Century Gothic" pitchFamily="34" charset="0"/>
              </a:rPr>
              <a:t>Bilgi İşlem Dairesi Başkanı </a:t>
            </a:r>
            <a:r>
              <a:rPr lang="tr-TR" dirty="0" err="1" smtClean="0">
                <a:solidFill>
                  <a:srgbClr val="252629"/>
                </a:solidFill>
                <a:latin typeface="Century Gothic" pitchFamily="34" charset="0"/>
              </a:rPr>
              <a:t>Ögr</a:t>
            </a:r>
            <a:r>
              <a:rPr lang="tr-TR" dirty="0" smtClean="0">
                <a:solidFill>
                  <a:srgbClr val="252629"/>
                </a:solidFill>
                <a:latin typeface="Century Gothic" pitchFamily="34" charset="0"/>
              </a:rPr>
              <a:t>. Gör. Tarık DEMİRGEN</a:t>
            </a:r>
            <a:endParaRPr lang="tr-TR" dirty="0">
              <a:latin typeface="Century Gothic" pitchFamily="34" charset="0"/>
            </a:endParaRPr>
          </a:p>
        </p:txBody>
      </p:sp>
      <p:sp>
        <p:nvSpPr>
          <p:cNvPr id="24" name="TextBox 4"/>
          <p:cNvSpPr txBox="1"/>
          <p:nvPr/>
        </p:nvSpPr>
        <p:spPr>
          <a:xfrm>
            <a:off x="10820400" y="1023491"/>
            <a:ext cx="5562599" cy="360099"/>
          </a:xfrm>
          <a:prstGeom prst="rect">
            <a:avLst/>
          </a:prstGeom>
        </p:spPr>
        <p:txBody>
          <a:bodyPr wrap="square" lIns="0" tIns="0" rIns="0" bIns="0" rtlCol="0" anchor="t">
            <a:spAutoFit/>
          </a:bodyPr>
          <a:lstStyle/>
          <a:p>
            <a:pPr algn="ctr">
              <a:lnSpc>
                <a:spcPts val="3107"/>
              </a:lnSpc>
            </a:pPr>
            <a:r>
              <a:rPr lang="tr-TR" sz="2000" spc="335" dirty="0" err="1" smtClean="0">
                <a:solidFill>
                  <a:srgbClr val="000000"/>
                </a:solidFill>
                <a:latin typeface="Algerian" pitchFamily="82" charset="0"/>
              </a:rPr>
              <a:t>BİLGi</a:t>
            </a:r>
            <a:r>
              <a:rPr lang="tr-TR" sz="2000" spc="335" dirty="0" smtClean="0">
                <a:solidFill>
                  <a:srgbClr val="000000"/>
                </a:solidFill>
                <a:latin typeface="Algerian" pitchFamily="82" charset="0"/>
              </a:rPr>
              <a:t> İŞLEM DAİRESİ </a:t>
            </a:r>
            <a:r>
              <a:rPr lang="tr-TR" sz="2000" spc="335" dirty="0" err="1" smtClean="0">
                <a:solidFill>
                  <a:srgbClr val="000000"/>
                </a:solidFill>
                <a:latin typeface="Algerian" pitchFamily="82" charset="0"/>
              </a:rPr>
              <a:t>BaŞKANLIĞI</a:t>
            </a:r>
            <a:endParaRPr lang="en-US" sz="2000" spc="335" dirty="0">
              <a:solidFill>
                <a:srgbClr val="000000"/>
              </a:solidFill>
              <a:latin typeface="Algerian" pitchFamily="82" charset="0"/>
            </a:endParaRPr>
          </a:p>
        </p:txBody>
      </p:sp>
      <p:sp>
        <p:nvSpPr>
          <p:cNvPr id="25" name="Dikdörtgen 24"/>
          <p:cNvSpPr/>
          <p:nvPr/>
        </p:nvSpPr>
        <p:spPr>
          <a:xfrm>
            <a:off x="1066800" y="2673379"/>
            <a:ext cx="6457951" cy="4480714"/>
          </a:xfrm>
          <a:prstGeom prst="rect">
            <a:avLst/>
          </a:prstGeom>
        </p:spPr>
        <p:txBody>
          <a:bodyPr wrap="square">
            <a:spAutoFit/>
          </a:bodyPr>
          <a:lstStyle/>
          <a:p>
            <a:pPr algn="just">
              <a:lnSpc>
                <a:spcPct val="150000"/>
              </a:lnSpc>
            </a:pPr>
            <a:endParaRPr lang="tr-TR" dirty="0" smtClean="0">
              <a:latin typeface="Century Gothic" pitchFamily="34" charset="0"/>
            </a:endParaRPr>
          </a:p>
          <a:p>
            <a:pPr marL="285750" indent="-285750" algn="just">
              <a:lnSpc>
                <a:spcPct val="150000"/>
              </a:lnSpc>
              <a:buFont typeface="Wingdings" pitchFamily="2" charset="2"/>
              <a:buChar char="Ø"/>
            </a:pPr>
            <a:r>
              <a:rPr lang="tr-TR" dirty="0" smtClean="0">
                <a:latin typeface="Century Gothic" pitchFamily="34" charset="0"/>
              </a:rPr>
              <a:t>Üniversitemize </a:t>
            </a:r>
            <a:r>
              <a:rPr lang="tr-TR" dirty="0">
                <a:latin typeface="Century Gothic" pitchFamily="34" charset="0"/>
              </a:rPr>
              <a:t>bağlı tüm Yerleşke ve </a:t>
            </a:r>
            <a:r>
              <a:rPr lang="tr-TR" dirty="0" smtClean="0">
                <a:latin typeface="Century Gothic" pitchFamily="34" charset="0"/>
              </a:rPr>
              <a:t>birimlerimizde </a:t>
            </a:r>
            <a:r>
              <a:rPr lang="tr-TR" dirty="0">
                <a:latin typeface="Century Gothic" pitchFamily="34" charset="0"/>
              </a:rPr>
              <a:t>bulunan tüm hizmet binalarımızı ve sosyal donatı alanlarımızı öğrencilerimizin eğitim ve öğretim faaliyetlerine katkı sağlamak suretiyle en fonksiyonel, teknolojik donanımlı, rahat ve konforlu olacak şekilde planlayarak tüm hizmet binalarımızın yapım ile bakım onarım uygulamasını yaparak </a:t>
            </a:r>
            <a:r>
              <a:rPr lang="tr-TR" dirty="0" smtClean="0">
                <a:latin typeface="Century Gothic" pitchFamily="34" charset="0"/>
              </a:rPr>
              <a:t>tüm paydaşların  </a:t>
            </a:r>
            <a:r>
              <a:rPr lang="tr-TR" dirty="0">
                <a:latin typeface="Century Gothic" pitchFamily="34" charset="0"/>
              </a:rPr>
              <a:t>kullanımına sunar. </a:t>
            </a:r>
            <a:endParaRPr lang="tr-TR" dirty="0" smtClean="0">
              <a:latin typeface="Century Gothic" pitchFamily="34" charset="0"/>
            </a:endParaRPr>
          </a:p>
          <a:p>
            <a:pPr marL="285750" indent="-285750">
              <a:buFont typeface="Wingdings" pitchFamily="2" charset="2"/>
              <a:buChar char="Ø"/>
            </a:pPr>
            <a:endParaRPr lang="tr-TR" dirty="0">
              <a:latin typeface="Century Gothic" pitchFamily="34" charset="0"/>
            </a:endParaRPr>
          </a:p>
          <a:p>
            <a:pPr marL="285750" indent="-285750">
              <a:lnSpc>
                <a:spcPts val="2869"/>
              </a:lnSpc>
              <a:buFont typeface="Wingdings" pitchFamily="2" charset="2"/>
              <a:buChar char="Ø"/>
            </a:pPr>
            <a:r>
              <a:rPr lang="tr-TR" dirty="0" smtClean="0">
                <a:solidFill>
                  <a:srgbClr val="252629"/>
                </a:solidFill>
                <a:latin typeface="Century Gothic" pitchFamily="34" charset="0"/>
              </a:rPr>
              <a:t>Yapı İşleri Daire Başkanı Mehtap </a:t>
            </a:r>
            <a:r>
              <a:rPr lang="tr-TR" dirty="0">
                <a:solidFill>
                  <a:srgbClr val="252629"/>
                </a:solidFill>
                <a:latin typeface="Century Gothic" pitchFamily="34" charset="0"/>
              </a:rPr>
              <a:t>KARABAY YILMAZ</a:t>
            </a:r>
            <a:endParaRPr lang="en-US" dirty="0">
              <a:solidFill>
                <a:srgbClr val="252629"/>
              </a:solidFill>
              <a:latin typeface="Century Gothic" pitchFamily="34" charset="0"/>
            </a:endParaRPr>
          </a:p>
        </p:txBody>
      </p:sp>
      <p:pic>
        <p:nvPicPr>
          <p:cNvPr id="27" name="Resim 26"/>
          <p:cNvPicPr/>
          <p:nvPr/>
        </p:nvPicPr>
        <p:blipFill>
          <a:blip r:embed="rId6" cstate="print">
            <a:extLst>
              <a:ext uri="{28A0092B-C50C-407E-A947-70E740481C1C}">
                <a14:useLocalDpi xmlns:a14="http://schemas.microsoft.com/office/drawing/2010/main" val="0"/>
              </a:ext>
            </a:extLst>
          </a:blip>
          <a:stretch>
            <a:fillRect/>
          </a:stretch>
        </p:blipFill>
        <p:spPr>
          <a:xfrm>
            <a:off x="6515272" y="7154093"/>
            <a:ext cx="1867652" cy="1830684"/>
          </a:xfrm>
          <a:prstGeom prst="ellipse">
            <a:avLst/>
          </a:prstGeom>
          <a:ln w="63500" cap="rnd">
            <a:solidFill>
              <a:srgbClr val="333333"/>
            </a:solidFill>
          </a:ln>
          <a:effectLst/>
        </p:spPr>
      </p:pic>
      <p:sp>
        <p:nvSpPr>
          <p:cNvPr id="3" name="Metin kutusu 2"/>
          <p:cNvSpPr txBox="1"/>
          <p:nvPr/>
        </p:nvSpPr>
        <p:spPr>
          <a:xfrm>
            <a:off x="1331636" y="8420100"/>
            <a:ext cx="3535366" cy="369332"/>
          </a:xfrm>
          <a:prstGeom prst="rect">
            <a:avLst/>
          </a:prstGeom>
          <a:noFill/>
        </p:spPr>
        <p:txBody>
          <a:bodyPr wrap="square" rtlCol="0">
            <a:spAutoFit/>
          </a:bodyPr>
          <a:lstStyle/>
          <a:p>
            <a:r>
              <a:rPr lang="tr-TR" dirty="0"/>
              <a:t>https://yapi.sakarya.edu.tr/</a:t>
            </a:r>
          </a:p>
        </p:txBody>
      </p:sp>
      <p:sp>
        <p:nvSpPr>
          <p:cNvPr id="4" name="Metin kutusu 3"/>
          <p:cNvSpPr txBox="1"/>
          <p:nvPr/>
        </p:nvSpPr>
        <p:spPr>
          <a:xfrm>
            <a:off x="10439400" y="8420100"/>
            <a:ext cx="3429000" cy="369332"/>
          </a:xfrm>
          <a:prstGeom prst="rect">
            <a:avLst/>
          </a:prstGeom>
          <a:noFill/>
        </p:spPr>
        <p:txBody>
          <a:bodyPr wrap="square" rtlCol="0">
            <a:spAutoFit/>
          </a:bodyPr>
          <a:lstStyle/>
          <a:p>
            <a:r>
              <a:rPr lang="tr-TR" dirty="0"/>
              <a:t>https://bidb.sakarya.edu.tr/</a:t>
            </a:r>
          </a:p>
        </p:txBody>
      </p:sp>
    </p:spTree>
    <p:extLst>
      <p:ext uri="{BB962C8B-B14F-4D97-AF65-F5344CB8AC3E}">
        <p14:creationId xmlns:p14="http://schemas.microsoft.com/office/powerpoint/2010/main" val="4245237570"/>
      </p:ext>
    </p:extLst>
  </p:cSld>
  <p:clrMapOvr>
    <a:masterClrMapping/>
  </p:clrMapOvr>
  <p:transition spd="slow">
    <p:cover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10" name="Group 15"/>
          <p:cNvGrpSpPr/>
          <p:nvPr/>
        </p:nvGrpSpPr>
        <p:grpSpPr>
          <a:xfrm>
            <a:off x="0" y="214563"/>
            <a:ext cx="7648575" cy="9348537"/>
            <a:chOff x="0" y="0"/>
            <a:chExt cx="7041607" cy="10422868"/>
          </a:xfrm>
        </p:grpSpPr>
        <p:sp>
          <p:nvSpPr>
            <p:cNvPr id="11" name="Freeform 16"/>
            <p:cNvSpPr/>
            <p:nvPr/>
          </p:nvSpPr>
          <p:spPr>
            <a:xfrm>
              <a:off x="0" y="0"/>
              <a:ext cx="7041607" cy="2178929"/>
            </a:xfrm>
            <a:custGeom>
              <a:avLst/>
              <a:gdLst/>
              <a:ahLst/>
              <a:cxnLst/>
              <a:rect l="l" t="t" r="r" b="b"/>
              <a:pathLst>
                <a:path w="7041607" h="2178929">
                  <a:moveTo>
                    <a:pt x="0" y="0"/>
                  </a:moveTo>
                  <a:lnTo>
                    <a:pt x="7041607" y="0"/>
                  </a:lnTo>
                  <a:lnTo>
                    <a:pt x="7041607" y="2178929"/>
                  </a:lnTo>
                  <a:lnTo>
                    <a:pt x="0" y="2178929"/>
                  </a:lnTo>
                  <a:lnTo>
                    <a:pt x="0" y="0"/>
                  </a:lnTo>
                  <a:close/>
                </a:path>
              </a:pathLst>
            </a:custGeom>
            <a:blipFill>
              <a:blip r:embed="rId3">
                <a:extLst>
                  <a:ext uri="{96DAC541-7B7A-43D3-8B79-37D633B846F1}">
                    <asvg:svgBlip xmlns="" xmlns:asvg="http://schemas.microsoft.com/office/drawing/2016/SVG/main" r:embed="rId4"/>
                  </a:ext>
                </a:extLst>
              </a:blip>
              <a:stretch>
                <a:fillRect b="-238736"/>
              </a:stretch>
            </a:blipFill>
          </p:spPr>
        </p:sp>
        <p:sp>
          <p:nvSpPr>
            <p:cNvPr id="12" name="Freeform 17"/>
            <p:cNvSpPr/>
            <p:nvPr/>
          </p:nvSpPr>
          <p:spPr>
            <a:xfrm>
              <a:off x="0" y="8535428"/>
              <a:ext cx="7041607" cy="1887440"/>
            </a:xfrm>
            <a:custGeom>
              <a:avLst/>
              <a:gdLst/>
              <a:ahLst/>
              <a:cxnLst/>
              <a:rect l="l" t="t" r="r" b="b"/>
              <a:pathLst>
                <a:path w="7041607" h="1887440">
                  <a:moveTo>
                    <a:pt x="0" y="0"/>
                  </a:moveTo>
                  <a:lnTo>
                    <a:pt x="7041607" y="0"/>
                  </a:lnTo>
                  <a:lnTo>
                    <a:pt x="7041607" y="1887440"/>
                  </a:lnTo>
                  <a:lnTo>
                    <a:pt x="0" y="1887440"/>
                  </a:lnTo>
                  <a:lnTo>
                    <a:pt x="0" y="0"/>
                  </a:lnTo>
                  <a:close/>
                </a:path>
              </a:pathLst>
            </a:custGeom>
            <a:blipFill>
              <a:blip r:embed="rId3">
                <a:extLst>
                  <a:ext uri="{96DAC541-7B7A-43D3-8B79-37D633B846F1}">
                    <asvg:svgBlip xmlns="" xmlns:asvg="http://schemas.microsoft.com/office/drawing/2016/SVG/main" r:embed="rId4"/>
                  </a:ext>
                </a:extLst>
              </a:blip>
              <a:stretch>
                <a:fillRect t="-291050"/>
              </a:stretch>
            </a:blipFill>
          </p:spPr>
        </p:sp>
        <p:sp>
          <p:nvSpPr>
            <p:cNvPr id="13" name="Freeform 18"/>
            <p:cNvSpPr/>
            <p:nvPr/>
          </p:nvSpPr>
          <p:spPr>
            <a:xfrm>
              <a:off x="0" y="2085188"/>
              <a:ext cx="7041607" cy="3371568"/>
            </a:xfrm>
            <a:custGeom>
              <a:avLst/>
              <a:gdLst/>
              <a:ahLst/>
              <a:cxnLst/>
              <a:rect l="l" t="t" r="r" b="b"/>
              <a:pathLst>
                <a:path w="7041607" h="3371568">
                  <a:moveTo>
                    <a:pt x="0" y="0"/>
                  </a:moveTo>
                  <a:lnTo>
                    <a:pt x="7041607" y="0"/>
                  </a:lnTo>
                  <a:lnTo>
                    <a:pt x="7041607" y="3371568"/>
                  </a:lnTo>
                  <a:lnTo>
                    <a:pt x="0" y="3371568"/>
                  </a:lnTo>
                  <a:lnTo>
                    <a:pt x="0" y="0"/>
                  </a:lnTo>
                  <a:close/>
                </a:path>
              </a:pathLst>
            </a:custGeom>
            <a:blipFill>
              <a:blip r:embed="rId3">
                <a:extLst>
                  <a:ext uri="{96DAC541-7B7A-43D3-8B79-37D633B846F1}">
                    <asvg:svgBlip xmlns="" xmlns:asvg="http://schemas.microsoft.com/office/drawing/2016/SVG/main" r:embed="rId4"/>
                  </a:ext>
                </a:extLst>
              </a:blip>
              <a:stretch>
                <a:fillRect t="-64106" b="-54807"/>
              </a:stretch>
            </a:blipFill>
          </p:spPr>
        </p:sp>
        <p:sp>
          <p:nvSpPr>
            <p:cNvPr id="14" name="Freeform 19"/>
            <p:cNvSpPr/>
            <p:nvPr/>
          </p:nvSpPr>
          <p:spPr>
            <a:xfrm>
              <a:off x="0" y="5207564"/>
              <a:ext cx="7041607" cy="3371568"/>
            </a:xfrm>
            <a:custGeom>
              <a:avLst/>
              <a:gdLst/>
              <a:ahLst/>
              <a:cxnLst/>
              <a:rect l="l" t="t" r="r" b="b"/>
              <a:pathLst>
                <a:path w="7041607" h="3371568">
                  <a:moveTo>
                    <a:pt x="0" y="0"/>
                  </a:moveTo>
                  <a:lnTo>
                    <a:pt x="7041607" y="0"/>
                  </a:lnTo>
                  <a:lnTo>
                    <a:pt x="7041607" y="3371568"/>
                  </a:lnTo>
                  <a:lnTo>
                    <a:pt x="0" y="3371568"/>
                  </a:lnTo>
                  <a:lnTo>
                    <a:pt x="0" y="0"/>
                  </a:lnTo>
                  <a:close/>
                </a:path>
              </a:pathLst>
            </a:custGeom>
            <a:blipFill>
              <a:blip r:embed="rId3">
                <a:extLst>
                  <a:ext uri="{96DAC541-7B7A-43D3-8B79-37D633B846F1}">
                    <asvg:svgBlip xmlns="" xmlns:asvg="http://schemas.microsoft.com/office/drawing/2016/SVG/main" r:embed="rId4"/>
                  </a:ext>
                </a:extLst>
              </a:blip>
              <a:stretch>
                <a:fillRect t="-64106" b="-54807"/>
              </a:stretch>
            </a:blipFill>
          </p:spPr>
        </p:sp>
      </p:grpSp>
      <p:sp>
        <p:nvSpPr>
          <p:cNvPr id="15" name="TextBox 4"/>
          <p:cNvSpPr txBox="1"/>
          <p:nvPr/>
        </p:nvSpPr>
        <p:spPr>
          <a:xfrm>
            <a:off x="816999" y="1378391"/>
            <a:ext cx="6831576" cy="795089"/>
          </a:xfrm>
          <a:prstGeom prst="rect">
            <a:avLst/>
          </a:prstGeom>
        </p:spPr>
        <p:txBody>
          <a:bodyPr wrap="square" lIns="0" tIns="0" rIns="0" bIns="0" rtlCol="0" anchor="t">
            <a:spAutoFit/>
          </a:bodyPr>
          <a:lstStyle/>
          <a:p>
            <a:pPr algn="ctr">
              <a:lnSpc>
                <a:spcPts val="3107"/>
              </a:lnSpc>
            </a:pPr>
            <a:r>
              <a:rPr lang="tr-TR" sz="2000" spc="335" dirty="0" smtClean="0">
                <a:solidFill>
                  <a:srgbClr val="000000"/>
                </a:solidFill>
                <a:latin typeface="Algerian" pitchFamily="82" charset="0"/>
              </a:rPr>
              <a:t>Strateji </a:t>
            </a:r>
            <a:r>
              <a:rPr lang="tr-TR" sz="2000" spc="335" dirty="0" err="1" smtClean="0">
                <a:solidFill>
                  <a:srgbClr val="000000"/>
                </a:solidFill>
                <a:latin typeface="Algerian" pitchFamily="82" charset="0"/>
              </a:rPr>
              <a:t>gelişitirme</a:t>
            </a:r>
            <a:r>
              <a:rPr lang="tr-TR" sz="2000" spc="335" dirty="0" smtClean="0">
                <a:solidFill>
                  <a:srgbClr val="000000"/>
                </a:solidFill>
                <a:latin typeface="Algerian" pitchFamily="82" charset="0"/>
              </a:rPr>
              <a:t> dairesi </a:t>
            </a:r>
            <a:r>
              <a:rPr lang="tr-TR" sz="2000" spc="335" dirty="0" err="1" smtClean="0">
                <a:solidFill>
                  <a:srgbClr val="000000"/>
                </a:solidFill>
                <a:latin typeface="Algerian" pitchFamily="82" charset="0"/>
              </a:rPr>
              <a:t>BaŞKANLIĞI</a:t>
            </a:r>
            <a:endParaRPr lang="en-US" sz="2000" spc="335" dirty="0">
              <a:solidFill>
                <a:srgbClr val="000000"/>
              </a:solidFill>
              <a:latin typeface="Algerian" pitchFamily="82" charset="0"/>
            </a:endParaRPr>
          </a:p>
        </p:txBody>
      </p:sp>
      <p:grpSp>
        <p:nvGrpSpPr>
          <p:cNvPr id="16" name="Group 15"/>
          <p:cNvGrpSpPr/>
          <p:nvPr/>
        </p:nvGrpSpPr>
        <p:grpSpPr>
          <a:xfrm>
            <a:off x="9122228" y="0"/>
            <a:ext cx="8229600" cy="9791700"/>
            <a:chOff x="0" y="0"/>
            <a:chExt cx="7041607" cy="10422868"/>
          </a:xfrm>
        </p:grpSpPr>
        <p:sp>
          <p:nvSpPr>
            <p:cNvPr id="17" name="Freeform 16"/>
            <p:cNvSpPr/>
            <p:nvPr/>
          </p:nvSpPr>
          <p:spPr>
            <a:xfrm>
              <a:off x="0" y="0"/>
              <a:ext cx="7041607" cy="2178929"/>
            </a:xfrm>
            <a:custGeom>
              <a:avLst/>
              <a:gdLst/>
              <a:ahLst/>
              <a:cxnLst/>
              <a:rect l="l" t="t" r="r" b="b"/>
              <a:pathLst>
                <a:path w="7041607" h="2178929">
                  <a:moveTo>
                    <a:pt x="0" y="0"/>
                  </a:moveTo>
                  <a:lnTo>
                    <a:pt x="7041607" y="0"/>
                  </a:lnTo>
                  <a:lnTo>
                    <a:pt x="7041607" y="2178929"/>
                  </a:lnTo>
                  <a:lnTo>
                    <a:pt x="0" y="2178929"/>
                  </a:lnTo>
                  <a:lnTo>
                    <a:pt x="0" y="0"/>
                  </a:lnTo>
                  <a:close/>
                </a:path>
              </a:pathLst>
            </a:custGeom>
            <a:blipFill>
              <a:blip r:embed="rId3">
                <a:extLst>
                  <a:ext uri="{96DAC541-7B7A-43D3-8B79-37D633B846F1}">
                    <asvg:svgBlip xmlns="" xmlns:asvg="http://schemas.microsoft.com/office/drawing/2016/SVG/main" r:embed="rId4"/>
                  </a:ext>
                </a:extLst>
              </a:blip>
              <a:stretch>
                <a:fillRect b="-238736"/>
              </a:stretch>
            </a:blipFill>
          </p:spPr>
        </p:sp>
        <p:sp>
          <p:nvSpPr>
            <p:cNvPr id="18" name="Freeform 17"/>
            <p:cNvSpPr/>
            <p:nvPr/>
          </p:nvSpPr>
          <p:spPr>
            <a:xfrm>
              <a:off x="0" y="8535428"/>
              <a:ext cx="7041607" cy="1887440"/>
            </a:xfrm>
            <a:custGeom>
              <a:avLst/>
              <a:gdLst/>
              <a:ahLst/>
              <a:cxnLst/>
              <a:rect l="l" t="t" r="r" b="b"/>
              <a:pathLst>
                <a:path w="7041607" h="1887440">
                  <a:moveTo>
                    <a:pt x="0" y="0"/>
                  </a:moveTo>
                  <a:lnTo>
                    <a:pt x="7041607" y="0"/>
                  </a:lnTo>
                  <a:lnTo>
                    <a:pt x="7041607" y="1887440"/>
                  </a:lnTo>
                  <a:lnTo>
                    <a:pt x="0" y="1887440"/>
                  </a:lnTo>
                  <a:lnTo>
                    <a:pt x="0" y="0"/>
                  </a:lnTo>
                  <a:close/>
                </a:path>
              </a:pathLst>
            </a:custGeom>
            <a:blipFill>
              <a:blip r:embed="rId3">
                <a:extLst>
                  <a:ext uri="{96DAC541-7B7A-43D3-8B79-37D633B846F1}">
                    <asvg:svgBlip xmlns="" xmlns:asvg="http://schemas.microsoft.com/office/drawing/2016/SVG/main" r:embed="rId4"/>
                  </a:ext>
                </a:extLst>
              </a:blip>
              <a:stretch>
                <a:fillRect t="-291050"/>
              </a:stretch>
            </a:blipFill>
          </p:spPr>
        </p:sp>
        <p:sp>
          <p:nvSpPr>
            <p:cNvPr id="19" name="Freeform 18"/>
            <p:cNvSpPr/>
            <p:nvPr/>
          </p:nvSpPr>
          <p:spPr>
            <a:xfrm>
              <a:off x="0" y="2085188"/>
              <a:ext cx="7041607" cy="3371568"/>
            </a:xfrm>
            <a:custGeom>
              <a:avLst/>
              <a:gdLst/>
              <a:ahLst/>
              <a:cxnLst/>
              <a:rect l="l" t="t" r="r" b="b"/>
              <a:pathLst>
                <a:path w="7041607" h="3371568">
                  <a:moveTo>
                    <a:pt x="0" y="0"/>
                  </a:moveTo>
                  <a:lnTo>
                    <a:pt x="7041607" y="0"/>
                  </a:lnTo>
                  <a:lnTo>
                    <a:pt x="7041607" y="3371568"/>
                  </a:lnTo>
                  <a:lnTo>
                    <a:pt x="0" y="3371568"/>
                  </a:lnTo>
                  <a:lnTo>
                    <a:pt x="0" y="0"/>
                  </a:lnTo>
                  <a:close/>
                </a:path>
              </a:pathLst>
            </a:custGeom>
            <a:blipFill>
              <a:blip r:embed="rId3">
                <a:extLst>
                  <a:ext uri="{96DAC541-7B7A-43D3-8B79-37D633B846F1}">
                    <asvg:svgBlip xmlns="" xmlns:asvg="http://schemas.microsoft.com/office/drawing/2016/SVG/main" r:embed="rId4"/>
                  </a:ext>
                </a:extLst>
              </a:blip>
              <a:stretch>
                <a:fillRect t="-64106" b="-54807"/>
              </a:stretch>
            </a:blipFill>
          </p:spPr>
        </p:sp>
        <p:sp>
          <p:nvSpPr>
            <p:cNvPr id="20" name="Freeform 19"/>
            <p:cNvSpPr/>
            <p:nvPr/>
          </p:nvSpPr>
          <p:spPr>
            <a:xfrm>
              <a:off x="0" y="5207564"/>
              <a:ext cx="7041607" cy="3371568"/>
            </a:xfrm>
            <a:custGeom>
              <a:avLst/>
              <a:gdLst/>
              <a:ahLst/>
              <a:cxnLst/>
              <a:rect l="l" t="t" r="r" b="b"/>
              <a:pathLst>
                <a:path w="7041607" h="3371568">
                  <a:moveTo>
                    <a:pt x="0" y="0"/>
                  </a:moveTo>
                  <a:lnTo>
                    <a:pt x="7041607" y="0"/>
                  </a:lnTo>
                  <a:lnTo>
                    <a:pt x="7041607" y="3371568"/>
                  </a:lnTo>
                  <a:lnTo>
                    <a:pt x="0" y="3371568"/>
                  </a:lnTo>
                  <a:lnTo>
                    <a:pt x="0" y="0"/>
                  </a:lnTo>
                  <a:close/>
                </a:path>
              </a:pathLst>
            </a:custGeom>
            <a:blipFill>
              <a:blip r:embed="rId3">
                <a:extLst>
                  <a:ext uri="{96DAC541-7B7A-43D3-8B79-37D633B846F1}">
                    <asvg:svgBlip xmlns="" xmlns:asvg="http://schemas.microsoft.com/office/drawing/2016/SVG/main" r:embed="rId4"/>
                  </a:ext>
                </a:extLst>
              </a:blip>
              <a:stretch>
                <a:fillRect t="-64106" b="-54807"/>
              </a:stretch>
            </a:blipFill>
          </p:spPr>
        </p:sp>
      </p:grpSp>
      <p:sp>
        <p:nvSpPr>
          <p:cNvPr id="25" name="Dikdörtgen 24"/>
          <p:cNvSpPr/>
          <p:nvPr/>
        </p:nvSpPr>
        <p:spPr>
          <a:xfrm>
            <a:off x="838200" y="2742843"/>
            <a:ext cx="6457951" cy="5355312"/>
          </a:xfrm>
          <a:prstGeom prst="rect">
            <a:avLst/>
          </a:prstGeom>
        </p:spPr>
        <p:txBody>
          <a:bodyPr wrap="square">
            <a:spAutoFit/>
          </a:bodyPr>
          <a:lstStyle/>
          <a:p>
            <a:pPr marL="285750" indent="-285750" algn="just">
              <a:buFont typeface="Wingdings" pitchFamily="2" charset="2"/>
              <a:buChar char="Ø"/>
            </a:pPr>
            <a:r>
              <a:rPr lang="en-US" dirty="0" err="1" smtClean="0">
                <a:solidFill>
                  <a:srgbClr val="252629"/>
                </a:solidFill>
                <a:latin typeface="Century Gothic" pitchFamily="34" charset="0"/>
              </a:rPr>
              <a:t>İzleyen</a:t>
            </a:r>
            <a:r>
              <a:rPr lang="en-US" dirty="0" smtClean="0">
                <a:solidFill>
                  <a:srgbClr val="252629"/>
                </a:solidFill>
                <a:latin typeface="Century Gothic" pitchFamily="34" charset="0"/>
              </a:rPr>
              <a:t> </a:t>
            </a:r>
            <a:r>
              <a:rPr lang="en-US" dirty="0" err="1">
                <a:solidFill>
                  <a:srgbClr val="252629"/>
                </a:solidFill>
                <a:latin typeface="Century Gothic" pitchFamily="34" charset="0"/>
              </a:rPr>
              <a:t>iki</a:t>
            </a:r>
            <a:r>
              <a:rPr lang="en-US" dirty="0">
                <a:solidFill>
                  <a:srgbClr val="252629"/>
                </a:solidFill>
                <a:latin typeface="Century Gothic" pitchFamily="34" charset="0"/>
              </a:rPr>
              <a:t> </a:t>
            </a:r>
            <a:r>
              <a:rPr lang="en-US" dirty="0" err="1">
                <a:solidFill>
                  <a:srgbClr val="252629"/>
                </a:solidFill>
                <a:latin typeface="Century Gothic" pitchFamily="34" charset="0"/>
              </a:rPr>
              <a:t>yılın</a:t>
            </a:r>
            <a:r>
              <a:rPr lang="en-US" dirty="0">
                <a:solidFill>
                  <a:srgbClr val="252629"/>
                </a:solidFill>
                <a:latin typeface="Century Gothic" pitchFamily="34" charset="0"/>
              </a:rPr>
              <a:t> </a:t>
            </a:r>
            <a:r>
              <a:rPr lang="en-US" dirty="0" err="1">
                <a:solidFill>
                  <a:srgbClr val="252629"/>
                </a:solidFill>
                <a:latin typeface="Century Gothic" pitchFamily="34" charset="0"/>
              </a:rPr>
              <a:t>bütçe</a:t>
            </a:r>
            <a:r>
              <a:rPr lang="en-US" dirty="0">
                <a:solidFill>
                  <a:srgbClr val="252629"/>
                </a:solidFill>
                <a:latin typeface="Century Gothic" pitchFamily="34" charset="0"/>
              </a:rPr>
              <a:t> </a:t>
            </a:r>
            <a:r>
              <a:rPr lang="en-US" dirty="0" err="1">
                <a:solidFill>
                  <a:srgbClr val="252629"/>
                </a:solidFill>
                <a:latin typeface="Century Gothic" pitchFamily="34" charset="0"/>
              </a:rPr>
              <a:t>tahminlerini</a:t>
            </a:r>
            <a:r>
              <a:rPr lang="en-US" dirty="0">
                <a:solidFill>
                  <a:srgbClr val="252629"/>
                </a:solidFill>
                <a:latin typeface="Century Gothic" pitchFamily="34" charset="0"/>
              </a:rPr>
              <a:t> de </a:t>
            </a:r>
            <a:r>
              <a:rPr lang="en-US" dirty="0" err="1">
                <a:solidFill>
                  <a:srgbClr val="252629"/>
                </a:solidFill>
                <a:latin typeface="Century Gothic" pitchFamily="34" charset="0"/>
              </a:rPr>
              <a:t>içeren</a:t>
            </a:r>
            <a:r>
              <a:rPr lang="en-US" dirty="0">
                <a:solidFill>
                  <a:srgbClr val="252629"/>
                </a:solidFill>
                <a:latin typeface="Century Gothic" pitchFamily="34" charset="0"/>
              </a:rPr>
              <a:t> </a:t>
            </a:r>
            <a:r>
              <a:rPr lang="en-US" dirty="0" err="1">
                <a:solidFill>
                  <a:srgbClr val="252629"/>
                </a:solidFill>
                <a:latin typeface="Century Gothic" pitchFamily="34" charset="0"/>
              </a:rPr>
              <a:t>idare</a:t>
            </a:r>
            <a:r>
              <a:rPr lang="en-US" dirty="0">
                <a:solidFill>
                  <a:srgbClr val="252629"/>
                </a:solidFill>
                <a:latin typeface="Century Gothic" pitchFamily="34" charset="0"/>
              </a:rPr>
              <a:t> </a:t>
            </a:r>
            <a:r>
              <a:rPr lang="en-US" dirty="0" err="1">
                <a:solidFill>
                  <a:srgbClr val="252629"/>
                </a:solidFill>
                <a:latin typeface="Century Gothic" pitchFamily="34" charset="0"/>
              </a:rPr>
              <a:t>bütçesini</a:t>
            </a:r>
            <a:r>
              <a:rPr lang="en-US" dirty="0">
                <a:solidFill>
                  <a:srgbClr val="252629"/>
                </a:solidFill>
                <a:latin typeface="Century Gothic" pitchFamily="34" charset="0"/>
              </a:rPr>
              <a:t>, </a:t>
            </a:r>
            <a:r>
              <a:rPr lang="en-US" dirty="0" err="1">
                <a:solidFill>
                  <a:srgbClr val="252629"/>
                </a:solidFill>
                <a:latin typeface="Century Gothic" pitchFamily="34" charset="0"/>
              </a:rPr>
              <a:t>stratejik</a:t>
            </a:r>
            <a:r>
              <a:rPr lang="en-US" dirty="0">
                <a:solidFill>
                  <a:srgbClr val="252629"/>
                </a:solidFill>
                <a:latin typeface="Century Gothic" pitchFamily="34" charset="0"/>
              </a:rPr>
              <a:t> plan ve </a:t>
            </a:r>
            <a:r>
              <a:rPr lang="en-US" dirty="0" err="1">
                <a:solidFill>
                  <a:srgbClr val="252629"/>
                </a:solidFill>
                <a:latin typeface="Century Gothic" pitchFamily="34" charset="0"/>
              </a:rPr>
              <a:t>yıllık</a:t>
            </a:r>
            <a:r>
              <a:rPr lang="en-US" dirty="0">
                <a:solidFill>
                  <a:srgbClr val="252629"/>
                </a:solidFill>
                <a:latin typeface="Century Gothic" pitchFamily="34" charset="0"/>
              </a:rPr>
              <a:t> </a:t>
            </a:r>
            <a:r>
              <a:rPr lang="en-US" dirty="0" err="1">
                <a:solidFill>
                  <a:srgbClr val="252629"/>
                </a:solidFill>
                <a:latin typeface="Century Gothic" pitchFamily="34" charset="0"/>
              </a:rPr>
              <a:t>performans</a:t>
            </a:r>
            <a:r>
              <a:rPr lang="en-US" dirty="0">
                <a:solidFill>
                  <a:srgbClr val="252629"/>
                </a:solidFill>
                <a:latin typeface="Century Gothic" pitchFamily="34" charset="0"/>
              </a:rPr>
              <a:t> </a:t>
            </a:r>
            <a:r>
              <a:rPr lang="en-US" dirty="0" err="1">
                <a:solidFill>
                  <a:srgbClr val="252629"/>
                </a:solidFill>
                <a:latin typeface="Century Gothic" pitchFamily="34" charset="0"/>
              </a:rPr>
              <a:t>programına</a:t>
            </a:r>
            <a:r>
              <a:rPr lang="en-US" dirty="0">
                <a:solidFill>
                  <a:srgbClr val="252629"/>
                </a:solidFill>
                <a:latin typeface="Century Gothic" pitchFamily="34" charset="0"/>
              </a:rPr>
              <a:t> </a:t>
            </a:r>
            <a:r>
              <a:rPr lang="en-US" dirty="0" err="1">
                <a:solidFill>
                  <a:srgbClr val="252629"/>
                </a:solidFill>
                <a:latin typeface="Century Gothic" pitchFamily="34" charset="0"/>
              </a:rPr>
              <a:t>uygun</a:t>
            </a:r>
            <a:r>
              <a:rPr lang="en-US" dirty="0">
                <a:solidFill>
                  <a:srgbClr val="252629"/>
                </a:solidFill>
                <a:latin typeface="Century Gothic" pitchFamily="34" charset="0"/>
              </a:rPr>
              <a:t> </a:t>
            </a:r>
            <a:r>
              <a:rPr lang="en-US" dirty="0" err="1">
                <a:solidFill>
                  <a:srgbClr val="252629"/>
                </a:solidFill>
                <a:latin typeface="Century Gothic" pitchFamily="34" charset="0"/>
              </a:rPr>
              <a:t>olarak</a:t>
            </a:r>
            <a:r>
              <a:rPr lang="en-US" dirty="0">
                <a:solidFill>
                  <a:srgbClr val="252629"/>
                </a:solidFill>
                <a:latin typeface="Century Gothic" pitchFamily="34" charset="0"/>
              </a:rPr>
              <a:t> </a:t>
            </a:r>
            <a:r>
              <a:rPr lang="en-US" dirty="0" err="1">
                <a:solidFill>
                  <a:srgbClr val="252629"/>
                </a:solidFill>
                <a:latin typeface="Century Gothic" pitchFamily="34" charset="0"/>
              </a:rPr>
              <a:t>hazırlamak</a:t>
            </a:r>
            <a:r>
              <a:rPr lang="en-US" dirty="0">
                <a:solidFill>
                  <a:srgbClr val="252629"/>
                </a:solidFill>
                <a:latin typeface="Century Gothic" pitchFamily="34" charset="0"/>
              </a:rPr>
              <a:t> ve </a:t>
            </a:r>
            <a:r>
              <a:rPr lang="en-US" dirty="0" err="1">
                <a:solidFill>
                  <a:srgbClr val="252629"/>
                </a:solidFill>
                <a:latin typeface="Century Gothic" pitchFamily="34" charset="0"/>
              </a:rPr>
              <a:t>idare</a:t>
            </a:r>
            <a:r>
              <a:rPr lang="en-US" dirty="0">
                <a:solidFill>
                  <a:srgbClr val="252629"/>
                </a:solidFill>
                <a:latin typeface="Century Gothic" pitchFamily="34" charset="0"/>
              </a:rPr>
              <a:t> </a:t>
            </a:r>
            <a:r>
              <a:rPr lang="en-US" dirty="0" err="1">
                <a:solidFill>
                  <a:srgbClr val="252629"/>
                </a:solidFill>
                <a:latin typeface="Century Gothic" pitchFamily="34" charset="0"/>
              </a:rPr>
              <a:t>faaliyetlerinin</a:t>
            </a:r>
            <a:r>
              <a:rPr lang="en-US" dirty="0">
                <a:solidFill>
                  <a:srgbClr val="252629"/>
                </a:solidFill>
                <a:latin typeface="Century Gothic" pitchFamily="34" charset="0"/>
              </a:rPr>
              <a:t> </a:t>
            </a:r>
            <a:r>
              <a:rPr lang="en-US" dirty="0" err="1">
                <a:solidFill>
                  <a:srgbClr val="252629"/>
                </a:solidFill>
                <a:latin typeface="Century Gothic" pitchFamily="34" charset="0"/>
              </a:rPr>
              <a:t>bunlara</a:t>
            </a:r>
            <a:r>
              <a:rPr lang="en-US" dirty="0">
                <a:solidFill>
                  <a:srgbClr val="252629"/>
                </a:solidFill>
                <a:latin typeface="Century Gothic" pitchFamily="34" charset="0"/>
              </a:rPr>
              <a:t> </a:t>
            </a:r>
            <a:r>
              <a:rPr lang="en-US" dirty="0" err="1">
                <a:solidFill>
                  <a:srgbClr val="252629"/>
                </a:solidFill>
                <a:latin typeface="Century Gothic" pitchFamily="34" charset="0"/>
              </a:rPr>
              <a:t>uygunluğunu</a:t>
            </a:r>
            <a:r>
              <a:rPr lang="en-US" dirty="0">
                <a:solidFill>
                  <a:srgbClr val="252629"/>
                </a:solidFill>
                <a:latin typeface="Century Gothic" pitchFamily="34" charset="0"/>
              </a:rPr>
              <a:t> </a:t>
            </a:r>
            <a:r>
              <a:rPr lang="en-US" dirty="0" err="1">
                <a:solidFill>
                  <a:srgbClr val="252629"/>
                </a:solidFill>
                <a:latin typeface="Century Gothic" pitchFamily="34" charset="0"/>
              </a:rPr>
              <a:t>izlemek</a:t>
            </a:r>
            <a:r>
              <a:rPr lang="en-US" dirty="0">
                <a:solidFill>
                  <a:srgbClr val="252629"/>
                </a:solidFill>
                <a:latin typeface="Century Gothic" pitchFamily="34" charset="0"/>
              </a:rPr>
              <a:t> ve </a:t>
            </a:r>
            <a:r>
              <a:rPr lang="en-US" dirty="0" err="1">
                <a:solidFill>
                  <a:srgbClr val="252629"/>
                </a:solidFill>
                <a:latin typeface="Century Gothic" pitchFamily="34" charset="0"/>
              </a:rPr>
              <a:t>değerlendirmek</a:t>
            </a:r>
            <a:endParaRPr lang="tr-TR" dirty="0">
              <a:solidFill>
                <a:srgbClr val="252629"/>
              </a:solidFill>
              <a:latin typeface="Century Gothic" pitchFamily="34" charset="0"/>
            </a:endParaRPr>
          </a:p>
          <a:p>
            <a:pPr marL="285750" indent="-285750" algn="just">
              <a:buFont typeface="Wingdings" pitchFamily="2" charset="2"/>
              <a:buChar char="Ø"/>
            </a:pPr>
            <a:endParaRPr lang="tr-TR" dirty="0">
              <a:solidFill>
                <a:srgbClr val="252629"/>
              </a:solidFill>
              <a:latin typeface="Century Gothic" pitchFamily="34" charset="0"/>
            </a:endParaRPr>
          </a:p>
          <a:p>
            <a:pPr marL="285750" indent="-285750" algn="just">
              <a:buFont typeface="Wingdings" pitchFamily="2" charset="2"/>
              <a:buChar char="Ø"/>
            </a:pPr>
            <a:r>
              <a:rPr lang="en-US" dirty="0">
                <a:solidFill>
                  <a:srgbClr val="252629"/>
                </a:solidFill>
                <a:latin typeface="Century Gothic" pitchFamily="34" charset="0"/>
              </a:rPr>
              <a:t> </a:t>
            </a:r>
            <a:r>
              <a:rPr lang="en-US" dirty="0" err="1" smtClean="0">
                <a:solidFill>
                  <a:srgbClr val="252629"/>
                </a:solidFill>
                <a:latin typeface="Century Gothic" pitchFamily="34" charset="0"/>
              </a:rPr>
              <a:t>Bütçe</a:t>
            </a:r>
            <a:r>
              <a:rPr lang="en-US" dirty="0" smtClean="0">
                <a:solidFill>
                  <a:srgbClr val="252629"/>
                </a:solidFill>
                <a:latin typeface="Century Gothic" pitchFamily="34" charset="0"/>
              </a:rPr>
              <a:t> </a:t>
            </a:r>
            <a:r>
              <a:rPr lang="en-US" dirty="0" err="1">
                <a:solidFill>
                  <a:srgbClr val="252629"/>
                </a:solidFill>
                <a:latin typeface="Century Gothic" pitchFamily="34" charset="0"/>
              </a:rPr>
              <a:t>kayıtlarını</a:t>
            </a:r>
            <a:r>
              <a:rPr lang="en-US" dirty="0">
                <a:solidFill>
                  <a:srgbClr val="252629"/>
                </a:solidFill>
                <a:latin typeface="Century Gothic" pitchFamily="34" charset="0"/>
              </a:rPr>
              <a:t> </a:t>
            </a:r>
            <a:r>
              <a:rPr lang="en-US" dirty="0" err="1">
                <a:solidFill>
                  <a:srgbClr val="252629"/>
                </a:solidFill>
                <a:latin typeface="Century Gothic" pitchFamily="34" charset="0"/>
              </a:rPr>
              <a:t>tutmak</a:t>
            </a:r>
            <a:r>
              <a:rPr lang="en-US" dirty="0">
                <a:solidFill>
                  <a:srgbClr val="252629"/>
                </a:solidFill>
                <a:latin typeface="Century Gothic" pitchFamily="34" charset="0"/>
              </a:rPr>
              <a:t>, </a:t>
            </a:r>
            <a:r>
              <a:rPr lang="en-US" dirty="0" err="1">
                <a:solidFill>
                  <a:srgbClr val="252629"/>
                </a:solidFill>
                <a:latin typeface="Century Gothic" pitchFamily="34" charset="0"/>
              </a:rPr>
              <a:t>bütçe</a:t>
            </a:r>
            <a:r>
              <a:rPr lang="en-US" dirty="0">
                <a:solidFill>
                  <a:srgbClr val="252629"/>
                </a:solidFill>
                <a:latin typeface="Century Gothic" pitchFamily="34" charset="0"/>
              </a:rPr>
              <a:t> </a:t>
            </a:r>
            <a:r>
              <a:rPr lang="en-US" dirty="0" err="1">
                <a:solidFill>
                  <a:srgbClr val="252629"/>
                </a:solidFill>
                <a:latin typeface="Century Gothic" pitchFamily="34" charset="0"/>
              </a:rPr>
              <a:t>uygulama</a:t>
            </a:r>
            <a:r>
              <a:rPr lang="en-US" dirty="0">
                <a:solidFill>
                  <a:srgbClr val="252629"/>
                </a:solidFill>
                <a:latin typeface="Century Gothic" pitchFamily="34" charset="0"/>
              </a:rPr>
              <a:t> </a:t>
            </a:r>
            <a:r>
              <a:rPr lang="en-US" dirty="0" err="1">
                <a:solidFill>
                  <a:srgbClr val="252629"/>
                </a:solidFill>
                <a:latin typeface="Century Gothic" pitchFamily="34" charset="0"/>
              </a:rPr>
              <a:t>sonuçlarına</a:t>
            </a:r>
            <a:r>
              <a:rPr lang="en-US" dirty="0">
                <a:solidFill>
                  <a:srgbClr val="252629"/>
                </a:solidFill>
                <a:latin typeface="Century Gothic" pitchFamily="34" charset="0"/>
              </a:rPr>
              <a:t> </a:t>
            </a:r>
            <a:r>
              <a:rPr lang="en-US" dirty="0" err="1">
                <a:solidFill>
                  <a:srgbClr val="252629"/>
                </a:solidFill>
                <a:latin typeface="Century Gothic" pitchFamily="34" charset="0"/>
              </a:rPr>
              <a:t>ilişkin</a:t>
            </a:r>
            <a:r>
              <a:rPr lang="en-US" dirty="0">
                <a:solidFill>
                  <a:srgbClr val="252629"/>
                </a:solidFill>
                <a:latin typeface="Century Gothic" pitchFamily="34" charset="0"/>
              </a:rPr>
              <a:t> </a:t>
            </a:r>
            <a:r>
              <a:rPr lang="en-US" dirty="0" err="1">
                <a:solidFill>
                  <a:srgbClr val="252629"/>
                </a:solidFill>
                <a:latin typeface="Century Gothic" pitchFamily="34" charset="0"/>
              </a:rPr>
              <a:t>verileri</a:t>
            </a:r>
            <a:r>
              <a:rPr lang="en-US" dirty="0">
                <a:solidFill>
                  <a:srgbClr val="252629"/>
                </a:solidFill>
                <a:latin typeface="Century Gothic" pitchFamily="34" charset="0"/>
              </a:rPr>
              <a:t> </a:t>
            </a:r>
            <a:r>
              <a:rPr lang="en-US" dirty="0" err="1">
                <a:solidFill>
                  <a:srgbClr val="252629"/>
                </a:solidFill>
                <a:latin typeface="Century Gothic" pitchFamily="34" charset="0"/>
              </a:rPr>
              <a:t>toplamak</a:t>
            </a:r>
            <a:r>
              <a:rPr lang="en-US" dirty="0">
                <a:solidFill>
                  <a:srgbClr val="252629"/>
                </a:solidFill>
                <a:latin typeface="Century Gothic" pitchFamily="34" charset="0"/>
              </a:rPr>
              <a:t>, </a:t>
            </a:r>
            <a:r>
              <a:rPr lang="en-US" dirty="0" err="1">
                <a:solidFill>
                  <a:srgbClr val="252629"/>
                </a:solidFill>
                <a:latin typeface="Century Gothic" pitchFamily="34" charset="0"/>
              </a:rPr>
              <a:t>değerlendirmek</a:t>
            </a:r>
            <a:r>
              <a:rPr lang="en-US" dirty="0">
                <a:solidFill>
                  <a:srgbClr val="252629"/>
                </a:solidFill>
                <a:latin typeface="Century Gothic" pitchFamily="34" charset="0"/>
              </a:rPr>
              <a:t> ve </a:t>
            </a:r>
            <a:r>
              <a:rPr lang="en-US" dirty="0" err="1">
                <a:solidFill>
                  <a:srgbClr val="252629"/>
                </a:solidFill>
                <a:latin typeface="Century Gothic" pitchFamily="34" charset="0"/>
              </a:rPr>
              <a:t>bütçe</a:t>
            </a:r>
            <a:r>
              <a:rPr lang="en-US" dirty="0">
                <a:solidFill>
                  <a:srgbClr val="252629"/>
                </a:solidFill>
                <a:latin typeface="Century Gothic" pitchFamily="34" charset="0"/>
              </a:rPr>
              <a:t> </a:t>
            </a:r>
            <a:r>
              <a:rPr lang="en-US" dirty="0" err="1">
                <a:solidFill>
                  <a:srgbClr val="252629"/>
                </a:solidFill>
                <a:latin typeface="Century Gothic" pitchFamily="34" charset="0"/>
              </a:rPr>
              <a:t>kesin</a:t>
            </a:r>
            <a:r>
              <a:rPr lang="en-US" dirty="0">
                <a:solidFill>
                  <a:srgbClr val="252629"/>
                </a:solidFill>
                <a:latin typeface="Century Gothic" pitchFamily="34" charset="0"/>
              </a:rPr>
              <a:t> </a:t>
            </a:r>
            <a:r>
              <a:rPr lang="en-US" dirty="0" err="1">
                <a:solidFill>
                  <a:srgbClr val="252629"/>
                </a:solidFill>
                <a:latin typeface="Century Gothic" pitchFamily="34" charset="0"/>
              </a:rPr>
              <a:t>hesabı</a:t>
            </a:r>
            <a:r>
              <a:rPr lang="en-US" dirty="0">
                <a:solidFill>
                  <a:srgbClr val="252629"/>
                </a:solidFill>
                <a:latin typeface="Century Gothic" pitchFamily="34" charset="0"/>
              </a:rPr>
              <a:t> </a:t>
            </a:r>
            <a:r>
              <a:rPr lang="en-US" dirty="0" err="1">
                <a:solidFill>
                  <a:srgbClr val="252629"/>
                </a:solidFill>
                <a:latin typeface="Century Gothic" pitchFamily="34" charset="0"/>
              </a:rPr>
              <a:t>ile</a:t>
            </a:r>
            <a:r>
              <a:rPr lang="en-US" dirty="0">
                <a:solidFill>
                  <a:srgbClr val="252629"/>
                </a:solidFill>
                <a:latin typeface="Century Gothic" pitchFamily="34" charset="0"/>
              </a:rPr>
              <a:t> </a:t>
            </a:r>
            <a:r>
              <a:rPr lang="en-US" dirty="0" err="1">
                <a:solidFill>
                  <a:srgbClr val="252629"/>
                </a:solidFill>
                <a:latin typeface="Century Gothic" pitchFamily="34" charset="0"/>
              </a:rPr>
              <a:t>mali</a:t>
            </a:r>
            <a:r>
              <a:rPr lang="en-US" dirty="0">
                <a:solidFill>
                  <a:srgbClr val="252629"/>
                </a:solidFill>
                <a:latin typeface="Century Gothic" pitchFamily="34" charset="0"/>
              </a:rPr>
              <a:t> </a:t>
            </a:r>
            <a:r>
              <a:rPr lang="en-US" dirty="0" err="1">
                <a:solidFill>
                  <a:srgbClr val="252629"/>
                </a:solidFill>
                <a:latin typeface="Century Gothic" pitchFamily="34" charset="0"/>
              </a:rPr>
              <a:t>istatistikleri</a:t>
            </a:r>
            <a:r>
              <a:rPr lang="en-US" dirty="0">
                <a:solidFill>
                  <a:srgbClr val="252629"/>
                </a:solidFill>
                <a:latin typeface="Century Gothic" pitchFamily="34" charset="0"/>
              </a:rPr>
              <a:t> </a:t>
            </a:r>
            <a:r>
              <a:rPr lang="en-US" dirty="0" err="1">
                <a:solidFill>
                  <a:srgbClr val="252629"/>
                </a:solidFill>
                <a:latin typeface="Century Gothic" pitchFamily="34" charset="0"/>
              </a:rPr>
              <a:t>hazırlamak</a:t>
            </a:r>
            <a:r>
              <a:rPr lang="en-US" dirty="0">
                <a:solidFill>
                  <a:srgbClr val="252629"/>
                </a:solidFill>
                <a:latin typeface="Century Gothic" pitchFamily="34" charset="0"/>
              </a:rPr>
              <a:t> </a:t>
            </a:r>
            <a:endParaRPr lang="tr-TR" dirty="0">
              <a:solidFill>
                <a:srgbClr val="252629"/>
              </a:solidFill>
              <a:latin typeface="Century Gothic" pitchFamily="34" charset="0"/>
            </a:endParaRPr>
          </a:p>
          <a:p>
            <a:pPr marL="285750" indent="-285750" algn="just">
              <a:buFont typeface="Wingdings" pitchFamily="2" charset="2"/>
              <a:buChar char="Ø"/>
            </a:pPr>
            <a:endParaRPr lang="tr-TR" dirty="0">
              <a:solidFill>
                <a:srgbClr val="252629"/>
              </a:solidFill>
              <a:latin typeface="Century Gothic" pitchFamily="34" charset="0"/>
            </a:endParaRPr>
          </a:p>
          <a:p>
            <a:pPr marL="285750" indent="-285750" algn="just">
              <a:buFont typeface="Wingdings" pitchFamily="2" charset="2"/>
              <a:buChar char="Ø"/>
            </a:pPr>
            <a:r>
              <a:rPr lang="en-US" dirty="0">
                <a:solidFill>
                  <a:srgbClr val="252629"/>
                </a:solidFill>
                <a:latin typeface="Century Gothic" pitchFamily="34" charset="0"/>
              </a:rPr>
              <a:t> </a:t>
            </a:r>
            <a:r>
              <a:rPr lang="en-US" dirty="0" err="1">
                <a:solidFill>
                  <a:srgbClr val="252629"/>
                </a:solidFill>
                <a:latin typeface="Century Gothic" pitchFamily="34" charset="0"/>
              </a:rPr>
              <a:t>İlgili</a:t>
            </a:r>
            <a:r>
              <a:rPr lang="en-US" dirty="0">
                <a:solidFill>
                  <a:srgbClr val="252629"/>
                </a:solidFill>
                <a:latin typeface="Century Gothic" pitchFamily="34" charset="0"/>
              </a:rPr>
              <a:t> </a:t>
            </a:r>
            <a:r>
              <a:rPr lang="en-US" dirty="0" err="1">
                <a:solidFill>
                  <a:srgbClr val="252629"/>
                </a:solidFill>
                <a:latin typeface="Century Gothic" pitchFamily="34" charset="0"/>
              </a:rPr>
              <a:t>mevzuatı</a:t>
            </a:r>
            <a:r>
              <a:rPr lang="en-US" dirty="0">
                <a:solidFill>
                  <a:srgbClr val="252629"/>
                </a:solidFill>
                <a:latin typeface="Century Gothic" pitchFamily="34" charset="0"/>
              </a:rPr>
              <a:t> </a:t>
            </a:r>
            <a:r>
              <a:rPr lang="en-US" dirty="0" err="1">
                <a:solidFill>
                  <a:srgbClr val="252629"/>
                </a:solidFill>
                <a:latin typeface="Century Gothic" pitchFamily="34" charset="0"/>
              </a:rPr>
              <a:t>çerçevesinde</a:t>
            </a:r>
            <a:r>
              <a:rPr lang="en-US" dirty="0">
                <a:solidFill>
                  <a:srgbClr val="252629"/>
                </a:solidFill>
                <a:latin typeface="Century Gothic" pitchFamily="34" charset="0"/>
              </a:rPr>
              <a:t> </a:t>
            </a:r>
            <a:r>
              <a:rPr lang="en-US" dirty="0" err="1">
                <a:solidFill>
                  <a:srgbClr val="252629"/>
                </a:solidFill>
                <a:latin typeface="Century Gothic" pitchFamily="34" charset="0"/>
              </a:rPr>
              <a:t>idare</a:t>
            </a:r>
            <a:r>
              <a:rPr lang="en-US" dirty="0">
                <a:solidFill>
                  <a:srgbClr val="252629"/>
                </a:solidFill>
                <a:latin typeface="Century Gothic" pitchFamily="34" charset="0"/>
              </a:rPr>
              <a:t> </a:t>
            </a:r>
            <a:r>
              <a:rPr lang="en-US" dirty="0" err="1">
                <a:solidFill>
                  <a:srgbClr val="252629"/>
                </a:solidFill>
                <a:latin typeface="Century Gothic" pitchFamily="34" charset="0"/>
              </a:rPr>
              <a:t>gelirlerini</a:t>
            </a:r>
            <a:r>
              <a:rPr lang="en-US" dirty="0">
                <a:solidFill>
                  <a:srgbClr val="252629"/>
                </a:solidFill>
                <a:latin typeface="Century Gothic" pitchFamily="34" charset="0"/>
              </a:rPr>
              <a:t> </a:t>
            </a:r>
            <a:r>
              <a:rPr lang="en-US" dirty="0" err="1">
                <a:solidFill>
                  <a:srgbClr val="252629"/>
                </a:solidFill>
                <a:latin typeface="Century Gothic" pitchFamily="34" charset="0"/>
              </a:rPr>
              <a:t>tahakkuk</a:t>
            </a:r>
            <a:r>
              <a:rPr lang="en-US" dirty="0">
                <a:solidFill>
                  <a:srgbClr val="252629"/>
                </a:solidFill>
                <a:latin typeface="Century Gothic" pitchFamily="34" charset="0"/>
              </a:rPr>
              <a:t> </a:t>
            </a:r>
            <a:r>
              <a:rPr lang="en-US" dirty="0" err="1">
                <a:solidFill>
                  <a:srgbClr val="252629"/>
                </a:solidFill>
                <a:latin typeface="Century Gothic" pitchFamily="34" charset="0"/>
              </a:rPr>
              <a:t>ettirmek</a:t>
            </a:r>
            <a:r>
              <a:rPr lang="en-US" dirty="0">
                <a:solidFill>
                  <a:srgbClr val="252629"/>
                </a:solidFill>
                <a:latin typeface="Century Gothic" pitchFamily="34" charset="0"/>
              </a:rPr>
              <a:t>, </a:t>
            </a:r>
            <a:r>
              <a:rPr lang="en-US" dirty="0" err="1">
                <a:solidFill>
                  <a:srgbClr val="252629"/>
                </a:solidFill>
                <a:latin typeface="Century Gothic" pitchFamily="34" charset="0"/>
              </a:rPr>
              <a:t>gelir</a:t>
            </a:r>
            <a:r>
              <a:rPr lang="en-US" dirty="0">
                <a:solidFill>
                  <a:srgbClr val="252629"/>
                </a:solidFill>
                <a:latin typeface="Century Gothic" pitchFamily="34" charset="0"/>
              </a:rPr>
              <a:t> ve </a:t>
            </a:r>
            <a:r>
              <a:rPr lang="en-US" dirty="0" err="1">
                <a:solidFill>
                  <a:srgbClr val="252629"/>
                </a:solidFill>
                <a:latin typeface="Century Gothic" pitchFamily="34" charset="0"/>
              </a:rPr>
              <a:t>alacaklarının</a:t>
            </a:r>
            <a:r>
              <a:rPr lang="en-US" dirty="0">
                <a:solidFill>
                  <a:srgbClr val="252629"/>
                </a:solidFill>
                <a:latin typeface="Century Gothic" pitchFamily="34" charset="0"/>
              </a:rPr>
              <a:t> </a:t>
            </a:r>
            <a:r>
              <a:rPr lang="en-US" dirty="0" err="1">
                <a:solidFill>
                  <a:srgbClr val="252629"/>
                </a:solidFill>
                <a:latin typeface="Century Gothic" pitchFamily="34" charset="0"/>
              </a:rPr>
              <a:t>takip</a:t>
            </a:r>
            <a:r>
              <a:rPr lang="en-US" dirty="0">
                <a:solidFill>
                  <a:srgbClr val="252629"/>
                </a:solidFill>
                <a:latin typeface="Century Gothic" pitchFamily="34" charset="0"/>
              </a:rPr>
              <a:t> ve </a:t>
            </a:r>
            <a:r>
              <a:rPr lang="en-US" dirty="0" err="1">
                <a:solidFill>
                  <a:srgbClr val="252629"/>
                </a:solidFill>
                <a:latin typeface="Century Gothic" pitchFamily="34" charset="0"/>
              </a:rPr>
              <a:t>tahsil</a:t>
            </a:r>
            <a:r>
              <a:rPr lang="en-US" dirty="0">
                <a:solidFill>
                  <a:srgbClr val="252629"/>
                </a:solidFill>
                <a:latin typeface="Century Gothic" pitchFamily="34" charset="0"/>
              </a:rPr>
              <a:t> </a:t>
            </a:r>
            <a:r>
              <a:rPr lang="en-US" dirty="0" err="1">
                <a:solidFill>
                  <a:srgbClr val="252629"/>
                </a:solidFill>
                <a:latin typeface="Century Gothic" pitchFamily="34" charset="0"/>
              </a:rPr>
              <a:t>işlemlerini</a:t>
            </a:r>
            <a:r>
              <a:rPr lang="en-US" dirty="0">
                <a:solidFill>
                  <a:srgbClr val="252629"/>
                </a:solidFill>
                <a:latin typeface="Century Gothic" pitchFamily="34" charset="0"/>
              </a:rPr>
              <a:t> </a:t>
            </a:r>
            <a:r>
              <a:rPr lang="en-US" dirty="0" err="1">
                <a:solidFill>
                  <a:srgbClr val="252629"/>
                </a:solidFill>
                <a:latin typeface="Century Gothic" pitchFamily="34" charset="0"/>
              </a:rPr>
              <a:t>yürütmek</a:t>
            </a:r>
            <a:endParaRPr lang="tr-TR" dirty="0">
              <a:solidFill>
                <a:srgbClr val="252629"/>
              </a:solidFill>
              <a:latin typeface="Century Gothic" pitchFamily="34" charset="0"/>
            </a:endParaRPr>
          </a:p>
          <a:p>
            <a:pPr marL="285750" indent="-285750" algn="just">
              <a:buFont typeface="Wingdings" pitchFamily="2" charset="2"/>
              <a:buChar char="Ø"/>
            </a:pPr>
            <a:endParaRPr lang="tr-TR" dirty="0">
              <a:solidFill>
                <a:srgbClr val="252629"/>
              </a:solidFill>
              <a:latin typeface="Century Gothic" pitchFamily="34" charset="0"/>
            </a:endParaRPr>
          </a:p>
          <a:p>
            <a:pPr marL="285750" indent="-285750" algn="just">
              <a:buFont typeface="Wingdings" pitchFamily="2" charset="2"/>
              <a:buChar char="Ø"/>
            </a:pPr>
            <a:r>
              <a:rPr lang="en-US" dirty="0" smtClean="0">
                <a:solidFill>
                  <a:srgbClr val="252629"/>
                </a:solidFill>
                <a:latin typeface="Century Gothic" pitchFamily="34" charset="0"/>
              </a:rPr>
              <a:t> </a:t>
            </a:r>
            <a:r>
              <a:rPr lang="en-US" dirty="0" err="1" smtClean="0">
                <a:solidFill>
                  <a:srgbClr val="252629"/>
                </a:solidFill>
                <a:latin typeface="Century Gothic" pitchFamily="34" charset="0"/>
              </a:rPr>
              <a:t>Muhasebe</a:t>
            </a:r>
            <a:r>
              <a:rPr lang="en-US" dirty="0" smtClean="0">
                <a:solidFill>
                  <a:srgbClr val="252629"/>
                </a:solidFill>
                <a:latin typeface="Century Gothic" pitchFamily="34" charset="0"/>
              </a:rPr>
              <a:t> </a:t>
            </a:r>
            <a:r>
              <a:rPr lang="en-US" dirty="0" err="1" smtClean="0">
                <a:solidFill>
                  <a:srgbClr val="252629"/>
                </a:solidFill>
                <a:latin typeface="Century Gothic" pitchFamily="34" charset="0"/>
              </a:rPr>
              <a:t>hizmetlerini</a:t>
            </a:r>
            <a:r>
              <a:rPr lang="en-US" dirty="0" smtClean="0">
                <a:solidFill>
                  <a:srgbClr val="252629"/>
                </a:solidFill>
                <a:latin typeface="Century Gothic" pitchFamily="34" charset="0"/>
              </a:rPr>
              <a:t> </a:t>
            </a:r>
            <a:r>
              <a:rPr lang="en-US" dirty="0" err="1" smtClean="0">
                <a:solidFill>
                  <a:srgbClr val="252629"/>
                </a:solidFill>
                <a:latin typeface="Century Gothic" pitchFamily="34" charset="0"/>
              </a:rPr>
              <a:t>yürütmek</a:t>
            </a:r>
            <a:r>
              <a:rPr lang="en-US" dirty="0" smtClean="0">
                <a:solidFill>
                  <a:srgbClr val="252629"/>
                </a:solidFill>
                <a:latin typeface="Century Gothic" pitchFamily="34" charset="0"/>
              </a:rPr>
              <a:t>; </a:t>
            </a:r>
            <a:r>
              <a:rPr lang="en-US" dirty="0" err="1" smtClean="0">
                <a:solidFill>
                  <a:srgbClr val="252629"/>
                </a:solidFill>
                <a:latin typeface="Century Gothic" pitchFamily="34" charset="0"/>
              </a:rPr>
              <a:t>İç</a:t>
            </a:r>
            <a:r>
              <a:rPr lang="en-US" dirty="0" smtClean="0">
                <a:solidFill>
                  <a:srgbClr val="252629"/>
                </a:solidFill>
                <a:latin typeface="Century Gothic" pitchFamily="34" charset="0"/>
              </a:rPr>
              <a:t> </a:t>
            </a:r>
            <a:r>
              <a:rPr lang="en-US" dirty="0" err="1">
                <a:solidFill>
                  <a:srgbClr val="252629"/>
                </a:solidFill>
                <a:latin typeface="Century Gothic" pitchFamily="34" charset="0"/>
              </a:rPr>
              <a:t>Kontrol</a:t>
            </a:r>
            <a:r>
              <a:rPr lang="en-US" dirty="0">
                <a:solidFill>
                  <a:srgbClr val="252629"/>
                </a:solidFill>
                <a:latin typeface="Century Gothic" pitchFamily="34" charset="0"/>
              </a:rPr>
              <a:t> ve </a:t>
            </a:r>
            <a:r>
              <a:rPr lang="en-US" dirty="0" err="1">
                <a:solidFill>
                  <a:srgbClr val="252629"/>
                </a:solidFill>
                <a:latin typeface="Century Gothic" pitchFamily="34" charset="0"/>
              </a:rPr>
              <a:t>Ön</a:t>
            </a:r>
            <a:r>
              <a:rPr lang="en-US" dirty="0">
                <a:solidFill>
                  <a:srgbClr val="252629"/>
                </a:solidFill>
                <a:latin typeface="Century Gothic" pitchFamily="34" charset="0"/>
              </a:rPr>
              <a:t> </a:t>
            </a:r>
            <a:r>
              <a:rPr lang="en-US" dirty="0" err="1">
                <a:solidFill>
                  <a:srgbClr val="252629"/>
                </a:solidFill>
                <a:latin typeface="Century Gothic" pitchFamily="34" charset="0"/>
              </a:rPr>
              <a:t>mali</a:t>
            </a:r>
            <a:r>
              <a:rPr lang="en-US" dirty="0">
                <a:solidFill>
                  <a:srgbClr val="252629"/>
                </a:solidFill>
                <a:latin typeface="Century Gothic" pitchFamily="34" charset="0"/>
              </a:rPr>
              <a:t> </a:t>
            </a:r>
            <a:r>
              <a:rPr lang="en-US" dirty="0" err="1">
                <a:solidFill>
                  <a:srgbClr val="252629"/>
                </a:solidFill>
                <a:latin typeface="Century Gothic" pitchFamily="34" charset="0"/>
              </a:rPr>
              <a:t>kontrol</a:t>
            </a:r>
            <a:r>
              <a:rPr lang="en-US" dirty="0">
                <a:solidFill>
                  <a:srgbClr val="252629"/>
                </a:solidFill>
                <a:latin typeface="Century Gothic" pitchFamily="34" charset="0"/>
              </a:rPr>
              <a:t> </a:t>
            </a:r>
            <a:r>
              <a:rPr lang="en-US" dirty="0" err="1">
                <a:solidFill>
                  <a:srgbClr val="252629"/>
                </a:solidFill>
                <a:latin typeface="Century Gothic" pitchFamily="34" charset="0"/>
              </a:rPr>
              <a:t>faaliyetini</a:t>
            </a:r>
            <a:r>
              <a:rPr lang="en-US" dirty="0">
                <a:solidFill>
                  <a:srgbClr val="252629"/>
                </a:solidFill>
                <a:latin typeface="Century Gothic" pitchFamily="34" charset="0"/>
              </a:rPr>
              <a:t> </a:t>
            </a:r>
            <a:r>
              <a:rPr lang="en-US" dirty="0" err="1">
                <a:solidFill>
                  <a:srgbClr val="252629"/>
                </a:solidFill>
                <a:latin typeface="Century Gothic" pitchFamily="34" charset="0"/>
              </a:rPr>
              <a:t>yürütmektir</a:t>
            </a:r>
            <a:r>
              <a:rPr lang="en-US" dirty="0">
                <a:solidFill>
                  <a:srgbClr val="252629"/>
                </a:solidFill>
                <a:latin typeface="Century Gothic" pitchFamily="34" charset="0"/>
              </a:rPr>
              <a:t>.</a:t>
            </a:r>
          </a:p>
          <a:p>
            <a:pPr marL="285750" indent="-285750">
              <a:buFont typeface="Wingdings" pitchFamily="2" charset="2"/>
              <a:buChar char="Ø"/>
            </a:pPr>
            <a:endParaRPr lang="tr-TR" dirty="0" smtClean="0">
              <a:solidFill>
                <a:srgbClr val="252629"/>
              </a:solidFill>
              <a:latin typeface="Century Gothic" pitchFamily="34" charset="0"/>
            </a:endParaRPr>
          </a:p>
          <a:p>
            <a:pPr marL="285750" indent="-285750">
              <a:buFont typeface="Wingdings" pitchFamily="2" charset="2"/>
              <a:buChar char="Ø"/>
            </a:pPr>
            <a:endParaRPr lang="tr-TR" dirty="0">
              <a:solidFill>
                <a:srgbClr val="252629"/>
              </a:solidFill>
              <a:latin typeface="Century Gothic" pitchFamily="34" charset="0"/>
            </a:endParaRPr>
          </a:p>
          <a:p>
            <a:pPr marL="285750" indent="-285750">
              <a:buFont typeface="Wingdings" pitchFamily="2" charset="2"/>
              <a:buChar char="Ø"/>
            </a:pPr>
            <a:r>
              <a:rPr lang="tr-TR" dirty="0" smtClean="0">
                <a:solidFill>
                  <a:srgbClr val="252629"/>
                </a:solidFill>
                <a:latin typeface="Century Gothic" pitchFamily="34" charset="0"/>
              </a:rPr>
              <a:t>Strateji Geliştirme Daire Başkanı : Gönül KESKİN</a:t>
            </a:r>
            <a:endParaRPr lang="en-US" dirty="0">
              <a:solidFill>
                <a:srgbClr val="252629"/>
              </a:solidFill>
              <a:latin typeface="Century Gothic" pitchFamily="34" charset="0"/>
            </a:endParaRPr>
          </a:p>
        </p:txBody>
      </p:sp>
      <p:sp>
        <p:nvSpPr>
          <p:cNvPr id="4" name="Dikdörtgen 3"/>
          <p:cNvSpPr/>
          <p:nvPr/>
        </p:nvSpPr>
        <p:spPr>
          <a:xfrm>
            <a:off x="10363200" y="1333002"/>
            <a:ext cx="6629400" cy="7437229"/>
          </a:xfrm>
          <a:prstGeom prst="rect">
            <a:avLst/>
          </a:prstGeom>
        </p:spPr>
        <p:txBody>
          <a:bodyPr wrap="square">
            <a:spAutoFit/>
          </a:bodyPr>
          <a:lstStyle/>
          <a:p>
            <a:pPr marL="285750" indent="-285750" algn="just">
              <a:lnSpc>
                <a:spcPts val="2450"/>
              </a:lnSpc>
              <a:buFont typeface="Wingdings" pitchFamily="2" charset="2"/>
              <a:buChar char="Ø"/>
            </a:pPr>
            <a:r>
              <a:rPr lang="en-US" dirty="0" err="1">
                <a:solidFill>
                  <a:srgbClr val="252629"/>
                </a:solidFill>
                <a:latin typeface="Century Gothic" pitchFamily="34" charset="0"/>
              </a:rPr>
              <a:t>Öğrencilerin</a:t>
            </a:r>
            <a:r>
              <a:rPr lang="en-US" dirty="0">
                <a:solidFill>
                  <a:srgbClr val="252629"/>
                </a:solidFill>
                <a:latin typeface="Century Gothic" pitchFamily="34" charset="0"/>
              </a:rPr>
              <a:t> </a:t>
            </a:r>
            <a:r>
              <a:rPr lang="en-US" dirty="0" err="1">
                <a:solidFill>
                  <a:srgbClr val="252629"/>
                </a:solidFill>
                <a:latin typeface="Century Gothic" pitchFamily="34" charset="0"/>
              </a:rPr>
              <a:t>kurumumuza</a:t>
            </a:r>
            <a:r>
              <a:rPr lang="en-US" dirty="0">
                <a:solidFill>
                  <a:srgbClr val="252629"/>
                </a:solidFill>
                <a:latin typeface="Century Gothic" pitchFamily="34" charset="0"/>
              </a:rPr>
              <a:t> </a:t>
            </a:r>
            <a:r>
              <a:rPr lang="en-US" dirty="0" err="1">
                <a:solidFill>
                  <a:srgbClr val="252629"/>
                </a:solidFill>
                <a:latin typeface="Century Gothic" pitchFamily="34" charset="0"/>
              </a:rPr>
              <a:t>ödemiş</a:t>
            </a:r>
            <a:r>
              <a:rPr lang="en-US" dirty="0">
                <a:solidFill>
                  <a:srgbClr val="252629"/>
                </a:solidFill>
                <a:latin typeface="Century Gothic" pitchFamily="34" charset="0"/>
              </a:rPr>
              <a:t> </a:t>
            </a:r>
            <a:r>
              <a:rPr lang="en-US" dirty="0" err="1">
                <a:solidFill>
                  <a:srgbClr val="252629"/>
                </a:solidFill>
                <a:latin typeface="Century Gothic" pitchFamily="34" charset="0"/>
              </a:rPr>
              <a:t>oldukları</a:t>
            </a:r>
            <a:r>
              <a:rPr lang="en-US" dirty="0">
                <a:solidFill>
                  <a:srgbClr val="252629"/>
                </a:solidFill>
                <a:latin typeface="Century Gothic" pitchFamily="34" charset="0"/>
              </a:rPr>
              <a:t> </a:t>
            </a:r>
            <a:r>
              <a:rPr lang="en-US" dirty="0" err="1">
                <a:solidFill>
                  <a:srgbClr val="252629"/>
                </a:solidFill>
                <a:latin typeface="Century Gothic" pitchFamily="34" charset="0"/>
              </a:rPr>
              <a:t>harç</a:t>
            </a:r>
            <a:r>
              <a:rPr lang="en-US" dirty="0">
                <a:solidFill>
                  <a:srgbClr val="252629"/>
                </a:solidFill>
                <a:latin typeface="Century Gothic" pitchFamily="34" charset="0"/>
              </a:rPr>
              <a:t>, </a:t>
            </a:r>
            <a:r>
              <a:rPr lang="en-US" dirty="0" err="1">
                <a:solidFill>
                  <a:srgbClr val="252629"/>
                </a:solidFill>
                <a:latin typeface="Century Gothic" pitchFamily="34" charset="0"/>
              </a:rPr>
              <a:t>yaz</a:t>
            </a:r>
            <a:r>
              <a:rPr lang="en-US" dirty="0">
                <a:solidFill>
                  <a:srgbClr val="252629"/>
                </a:solidFill>
                <a:latin typeface="Century Gothic" pitchFamily="34" charset="0"/>
              </a:rPr>
              <a:t> </a:t>
            </a:r>
            <a:r>
              <a:rPr lang="en-US" dirty="0" err="1">
                <a:solidFill>
                  <a:srgbClr val="252629"/>
                </a:solidFill>
                <a:latin typeface="Century Gothic" pitchFamily="34" charset="0"/>
              </a:rPr>
              <a:t>okulu</a:t>
            </a:r>
            <a:r>
              <a:rPr lang="en-US" dirty="0">
                <a:solidFill>
                  <a:srgbClr val="252629"/>
                </a:solidFill>
                <a:latin typeface="Century Gothic" pitchFamily="34" charset="0"/>
              </a:rPr>
              <a:t> </a:t>
            </a:r>
            <a:r>
              <a:rPr lang="en-US" dirty="0" err="1">
                <a:solidFill>
                  <a:srgbClr val="252629"/>
                </a:solidFill>
                <a:latin typeface="Century Gothic" pitchFamily="34" charset="0"/>
              </a:rPr>
              <a:t>ücreti</a:t>
            </a:r>
            <a:r>
              <a:rPr lang="en-US" dirty="0">
                <a:solidFill>
                  <a:srgbClr val="252629"/>
                </a:solidFill>
                <a:latin typeface="Century Gothic" pitchFamily="34" charset="0"/>
              </a:rPr>
              <a:t> vb. </a:t>
            </a:r>
            <a:r>
              <a:rPr lang="en-US" dirty="0" err="1">
                <a:solidFill>
                  <a:srgbClr val="252629"/>
                </a:solidFill>
                <a:latin typeface="Century Gothic" pitchFamily="34" charset="0"/>
              </a:rPr>
              <a:t>ücretlerden</a:t>
            </a:r>
            <a:r>
              <a:rPr lang="en-US" dirty="0">
                <a:solidFill>
                  <a:srgbClr val="252629"/>
                </a:solidFill>
                <a:latin typeface="Century Gothic" pitchFamily="34" charset="0"/>
              </a:rPr>
              <a:t> </a:t>
            </a:r>
            <a:r>
              <a:rPr lang="en-US" dirty="0" err="1">
                <a:solidFill>
                  <a:srgbClr val="252629"/>
                </a:solidFill>
                <a:latin typeface="Century Gothic" pitchFamily="34" charset="0"/>
              </a:rPr>
              <a:t>iadesi</a:t>
            </a:r>
            <a:r>
              <a:rPr lang="en-US" dirty="0">
                <a:solidFill>
                  <a:srgbClr val="252629"/>
                </a:solidFill>
                <a:latin typeface="Century Gothic" pitchFamily="34" charset="0"/>
              </a:rPr>
              <a:t> </a:t>
            </a:r>
            <a:r>
              <a:rPr lang="en-US" dirty="0" err="1">
                <a:solidFill>
                  <a:srgbClr val="252629"/>
                </a:solidFill>
                <a:latin typeface="Century Gothic" pitchFamily="34" charset="0"/>
              </a:rPr>
              <a:t>gerekenler</a:t>
            </a:r>
            <a:r>
              <a:rPr lang="en-US" dirty="0">
                <a:solidFill>
                  <a:srgbClr val="252629"/>
                </a:solidFill>
                <a:latin typeface="Century Gothic" pitchFamily="34" charset="0"/>
              </a:rPr>
              <a:t> </a:t>
            </a:r>
            <a:r>
              <a:rPr lang="en-US" dirty="0" err="1">
                <a:solidFill>
                  <a:srgbClr val="252629"/>
                </a:solidFill>
                <a:latin typeface="Century Gothic" pitchFamily="34" charset="0"/>
              </a:rPr>
              <a:t>Öğrenci</a:t>
            </a:r>
            <a:r>
              <a:rPr lang="en-US" dirty="0">
                <a:solidFill>
                  <a:srgbClr val="252629"/>
                </a:solidFill>
                <a:latin typeface="Century Gothic" pitchFamily="34" charset="0"/>
              </a:rPr>
              <a:t> </a:t>
            </a:r>
            <a:r>
              <a:rPr lang="en-US" dirty="0" err="1">
                <a:solidFill>
                  <a:srgbClr val="252629"/>
                </a:solidFill>
                <a:latin typeface="Century Gothic" pitchFamily="34" charset="0"/>
              </a:rPr>
              <a:t>İşleri</a:t>
            </a:r>
            <a:r>
              <a:rPr lang="en-US" dirty="0">
                <a:solidFill>
                  <a:srgbClr val="252629"/>
                </a:solidFill>
                <a:latin typeface="Century Gothic" pitchFamily="34" charset="0"/>
              </a:rPr>
              <a:t> </a:t>
            </a:r>
            <a:r>
              <a:rPr lang="en-US" dirty="0" err="1">
                <a:solidFill>
                  <a:srgbClr val="252629"/>
                </a:solidFill>
                <a:latin typeface="Century Gothic" pitchFamily="34" charset="0"/>
              </a:rPr>
              <a:t>Dairesinin</a:t>
            </a:r>
            <a:r>
              <a:rPr lang="en-US" dirty="0">
                <a:solidFill>
                  <a:srgbClr val="252629"/>
                </a:solidFill>
                <a:latin typeface="Century Gothic" pitchFamily="34" charset="0"/>
              </a:rPr>
              <a:t> </a:t>
            </a:r>
            <a:r>
              <a:rPr lang="en-US" dirty="0" err="1">
                <a:solidFill>
                  <a:srgbClr val="252629"/>
                </a:solidFill>
                <a:latin typeface="Century Gothic" pitchFamily="34" charset="0"/>
              </a:rPr>
              <a:t>bildirimi</a:t>
            </a:r>
            <a:r>
              <a:rPr lang="en-US" dirty="0">
                <a:solidFill>
                  <a:srgbClr val="252629"/>
                </a:solidFill>
                <a:latin typeface="Century Gothic" pitchFamily="34" charset="0"/>
              </a:rPr>
              <a:t> </a:t>
            </a:r>
            <a:r>
              <a:rPr lang="en-US" dirty="0" err="1">
                <a:solidFill>
                  <a:srgbClr val="252629"/>
                </a:solidFill>
                <a:latin typeface="Century Gothic" pitchFamily="34" charset="0"/>
              </a:rPr>
              <a:t>üzerine</a:t>
            </a:r>
            <a:r>
              <a:rPr lang="en-US" dirty="0">
                <a:solidFill>
                  <a:srgbClr val="252629"/>
                </a:solidFill>
                <a:latin typeface="Century Gothic" pitchFamily="34" charset="0"/>
              </a:rPr>
              <a:t> </a:t>
            </a:r>
            <a:r>
              <a:rPr lang="en-US" dirty="0" err="1">
                <a:solidFill>
                  <a:srgbClr val="252629"/>
                </a:solidFill>
                <a:latin typeface="Century Gothic" pitchFamily="34" charset="0"/>
              </a:rPr>
              <a:t>Başkanlığımızca</a:t>
            </a:r>
            <a:r>
              <a:rPr lang="en-US" dirty="0">
                <a:solidFill>
                  <a:srgbClr val="252629"/>
                </a:solidFill>
                <a:latin typeface="Century Gothic" pitchFamily="34" charset="0"/>
              </a:rPr>
              <a:t> </a:t>
            </a:r>
            <a:r>
              <a:rPr lang="en-US" dirty="0" err="1">
                <a:solidFill>
                  <a:srgbClr val="252629"/>
                </a:solidFill>
                <a:latin typeface="Century Gothic" pitchFamily="34" charset="0"/>
              </a:rPr>
              <a:t>öğrencilerin</a:t>
            </a:r>
            <a:r>
              <a:rPr lang="en-US" dirty="0">
                <a:solidFill>
                  <a:srgbClr val="252629"/>
                </a:solidFill>
                <a:latin typeface="Century Gothic" pitchFamily="34" charset="0"/>
              </a:rPr>
              <a:t> </a:t>
            </a:r>
            <a:r>
              <a:rPr lang="en-US" dirty="0" err="1">
                <a:solidFill>
                  <a:srgbClr val="252629"/>
                </a:solidFill>
                <a:latin typeface="Century Gothic" pitchFamily="34" charset="0"/>
              </a:rPr>
              <a:t>kendilerine</a:t>
            </a:r>
            <a:r>
              <a:rPr lang="en-US" dirty="0">
                <a:solidFill>
                  <a:srgbClr val="252629"/>
                </a:solidFill>
                <a:latin typeface="Century Gothic" pitchFamily="34" charset="0"/>
              </a:rPr>
              <a:t> </a:t>
            </a:r>
            <a:r>
              <a:rPr lang="en-US" dirty="0" err="1">
                <a:solidFill>
                  <a:srgbClr val="252629"/>
                </a:solidFill>
                <a:latin typeface="Century Gothic" pitchFamily="34" charset="0"/>
              </a:rPr>
              <a:t>ait</a:t>
            </a:r>
            <a:r>
              <a:rPr lang="en-US" dirty="0">
                <a:solidFill>
                  <a:srgbClr val="252629"/>
                </a:solidFill>
                <a:latin typeface="Century Gothic" pitchFamily="34" charset="0"/>
              </a:rPr>
              <a:t> </a:t>
            </a:r>
            <a:r>
              <a:rPr lang="en-US" dirty="0" err="1">
                <a:solidFill>
                  <a:srgbClr val="252629"/>
                </a:solidFill>
                <a:latin typeface="Century Gothic" pitchFamily="34" charset="0"/>
              </a:rPr>
              <a:t>banka</a:t>
            </a:r>
            <a:r>
              <a:rPr lang="en-US" dirty="0">
                <a:solidFill>
                  <a:srgbClr val="252629"/>
                </a:solidFill>
                <a:latin typeface="Century Gothic" pitchFamily="34" charset="0"/>
              </a:rPr>
              <a:t> </a:t>
            </a:r>
            <a:r>
              <a:rPr lang="en-US" dirty="0" err="1">
                <a:solidFill>
                  <a:srgbClr val="252629"/>
                </a:solidFill>
                <a:latin typeface="Century Gothic" pitchFamily="34" charset="0"/>
              </a:rPr>
              <a:t>hesaplarına</a:t>
            </a:r>
            <a:r>
              <a:rPr lang="en-US" dirty="0">
                <a:solidFill>
                  <a:srgbClr val="252629"/>
                </a:solidFill>
                <a:latin typeface="Century Gothic" pitchFamily="34" charset="0"/>
              </a:rPr>
              <a:t> </a:t>
            </a:r>
            <a:r>
              <a:rPr lang="en-US" dirty="0" err="1">
                <a:solidFill>
                  <a:srgbClr val="252629"/>
                </a:solidFill>
                <a:latin typeface="Century Gothic" pitchFamily="34" charset="0"/>
              </a:rPr>
              <a:t>yatırılmaktadır</a:t>
            </a:r>
            <a:r>
              <a:rPr lang="en-US" dirty="0">
                <a:solidFill>
                  <a:srgbClr val="252629"/>
                </a:solidFill>
                <a:latin typeface="Century Gothic" pitchFamily="34" charset="0"/>
              </a:rPr>
              <a:t> .</a:t>
            </a:r>
          </a:p>
          <a:p>
            <a:pPr marL="285750" indent="-285750" algn="just">
              <a:lnSpc>
                <a:spcPts val="2450"/>
              </a:lnSpc>
              <a:buFont typeface="Wingdings" pitchFamily="2" charset="2"/>
              <a:buChar char="Ø"/>
            </a:pPr>
            <a:endParaRPr lang="tr-TR" dirty="0">
              <a:solidFill>
                <a:srgbClr val="252629"/>
              </a:solidFill>
              <a:latin typeface="Century Gothic" pitchFamily="34" charset="0"/>
            </a:endParaRPr>
          </a:p>
          <a:p>
            <a:pPr marL="285750" indent="-285750" algn="just">
              <a:lnSpc>
                <a:spcPts val="2450"/>
              </a:lnSpc>
              <a:buFont typeface="Wingdings" pitchFamily="2" charset="2"/>
              <a:buChar char="Ø"/>
            </a:pPr>
            <a:r>
              <a:rPr lang="en-US" dirty="0" err="1">
                <a:solidFill>
                  <a:srgbClr val="252629"/>
                </a:solidFill>
                <a:latin typeface="Century Gothic" pitchFamily="34" charset="0"/>
              </a:rPr>
              <a:t>Erasmus'tan</a:t>
            </a:r>
            <a:r>
              <a:rPr lang="en-US" dirty="0">
                <a:solidFill>
                  <a:srgbClr val="252629"/>
                </a:solidFill>
                <a:latin typeface="Century Gothic" pitchFamily="34" charset="0"/>
              </a:rPr>
              <a:t> </a:t>
            </a:r>
            <a:r>
              <a:rPr lang="en-US" dirty="0" err="1">
                <a:solidFill>
                  <a:srgbClr val="252629"/>
                </a:solidFill>
                <a:latin typeface="Century Gothic" pitchFamily="34" charset="0"/>
              </a:rPr>
              <a:t>yurtdışında</a:t>
            </a:r>
            <a:r>
              <a:rPr lang="en-US" dirty="0">
                <a:solidFill>
                  <a:srgbClr val="252629"/>
                </a:solidFill>
                <a:latin typeface="Century Gothic" pitchFamily="34" charset="0"/>
              </a:rPr>
              <a:t> </a:t>
            </a:r>
            <a:r>
              <a:rPr lang="en-US" dirty="0" err="1">
                <a:solidFill>
                  <a:srgbClr val="252629"/>
                </a:solidFill>
                <a:latin typeface="Century Gothic" pitchFamily="34" charset="0"/>
              </a:rPr>
              <a:t>eğitim</a:t>
            </a:r>
            <a:r>
              <a:rPr lang="en-US" dirty="0">
                <a:solidFill>
                  <a:srgbClr val="252629"/>
                </a:solidFill>
                <a:latin typeface="Century Gothic" pitchFamily="34" charset="0"/>
              </a:rPr>
              <a:t> alma/</a:t>
            </a:r>
            <a:r>
              <a:rPr lang="en-US" dirty="0" err="1">
                <a:solidFill>
                  <a:srgbClr val="252629"/>
                </a:solidFill>
                <a:latin typeface="Century Gothic" pitchFamily="34" charset="0"/>
              </a:rPr>
              <a:t>hareketlilik</a:t>
            </a:r>
            <a:r>
              <a:rPr lang="en-US" dirty="0">
                <a:solidFill>
                  <a:srgbClr val="252629"/>
                </a:solidFill>
                <a:latin typeface="Century Gothic" pitchFamily="34" charset="0"/>
              </a:rPr>
              <a:t> </a:t>
            </a:r>
            <a:r>
              <a:rPr lang="en-US" dirty="0" err="1">
                <a:solidFill>
                  <a:srgbClr val="252629"/>
                </a:solidFill>
                <a:latin typeface="Century Gothic" pitchFamily="34" charset="0"/>
              </a:rPr>
              <a:t>hakkı</a:t>
            </a:r>
            <a:r>
              <a:rPr lang="en-US" dirty="0">
                <a:solidFill>
                  <a:srgbClr val="252629"/>
                </a:solidFill>
                <a:latin typeface="Century Gothic" pitchFamily="34" charset="0"/>
              </a:rPr>
              <a:t> </a:t>
            </a:r>
            <a:r>
              <a:rPr lang="en-US" dirty="0" err="1">
                <a:solidFill>
                  <a:srgbClr val="252629"/>
                </a:solidFill>
                <a:latin typeface="Century Gothic" pitchFamily="34" charset="0"/>
              </a:rPr>
              <a:t>kazanan</a:t>
            </a:r>
            <a:r>
              <a:rPr lang="en-US" dirty="0">
                <a:solidFill>
                  <a:srgbClr val="252629"/>
                </a:solidFill>
                <a:latin typeface="Century Gothic" pitchFamily="34" charset="0"/>
              </a:rPr>
              <a:t> </a:t>
            </a:r>
            <a:r>
              <a:rPr lang="en-US" dirty="0" err="1">
                <a:solidFill>
                  <a:srgbClr val="252629"/>
                </a:solidFill>
                <a:latin typeface="Century Gothic" pitchFamily="34" charset="0"/>
              </a:rPr>
              <a:t>öğrencilerin</a:t>
            </a:r>
            <a:r>
              <a:rPr lang="en-US" dirty="0">
                <a:solidFill>
                  <a:srgbClr val="252629"/>
                </a:solidFill>
                <a:latin typeface="Century Gothic" pitchFamily="34" charset="0"/>
              </a:rPr>
              <a:t> </a:t>
            </a:r>
            <a:r>
              <a:rPr lang="en-US" dirty="0" err="1">
                <a:solidFill>
                  <a:srgbClr val="252629"/>
                </a:solidFill>
                <a:latin typeface="Century Gothic" pitchFamily="34" charset="0"/>
              </a:rPr>
              <a:t>ödemeleri</a:t>
            </a:r>
            <a:r>
              <a:rPr lang="en-US" dirty="0">
                <a:solidFill>
                  <a:srgbClr val="252629"/>
                </a:solidFill>
                <a:latin typeface="Century Gothic" pitchFamily="34" charset="0"/>
              </a:rPr>
              <a:t> </a:t>
            </a:r>
            <a:r>
              <a:rPr lang="en-US" dirty="0" err="1">
                <a:solidFill>
                  <a:srgbClr val="252629"/>
                </a:solidFill>
                <a:latin typeface="Century Gothic" pitchFamily="34" charset="0"/>
              </a:rPr>
              <a:t>Başkanlığımızca</a:t>
            </a:r>
            <a:r>
              <a:rPr lang="en-US" dirty="0">
                <a:solidFill>
                  <a:srgbClr val="252629"/>
                </a:solidFill>
                <a:latin typeface="Century Gothic" pitchFamily="34" charset="0"/>
              </a:rPr>
              <a:t> -Euro </a:t>
            </a:r>
            <a:r>
              <a:rPr lang="en-US" dirty="0" err="1">
                <a:solidFill>
                  <a:srgbClr val="252629"/>
                </a:solidFill>
                <a:latin typeface="Century Gothic" pitchFamily="34" charset="0"/>
              </a:rPr>
              <a:t>cinsinden</a:t>
            </a:r>
            <a:r>
              <a:rPr lang="en-US" dirty="0">
                <a:solidFill>
                  <a:srgbClr val="252629"/>
                </a:solidFill>
                <a:latin typeface="Century Gothic" pitchFamily="34" charset="0"/>
              </a:rPr>
              <a:t>- </a:t>
            </a:r>
            <a:r>
              <a:rPr lang="en-US" dirty="0" err="1">
                <a:solidFill>
                  <a:srgbClr val="252629"/>
                </a:solidFill>
                <a:latin typeface="Century Gothic" pitchFamily="34" charset="0"/>
              </a:rPr>
              <a:t>banka</a:t>
            </a:r>
            <a:r>
              <a:rPr lang="en-US" dirty="0">
                <a:solidFill>
                  <a:srgbClr val="252629"/>
                </a:solidFill>
                <a:latin typeface="Century Gothic" pitchFamily="34" charset="0"/>
              </a:rPr>
              <a:t> </a:t>
            </a:r>
            <a:r>
              <a:rPr lang="en-US" dirty="0" err="1">
                <a:solidFill>
                  <a:srgbClr val="252629"/>
                </a:solidFill>
                <a:latin typeface="Century Gothic" pitchFamily="34" charset="0"/>
              </a:rPr>
              <a:t>hesaplarına</a:t>
            </a:r>
            <a:r>
              <a:rPr lang="en-US" dirty="0">
                <a:solidFill>
                  <a:srgbClr val="252629"/>
                </a:solidFill>
                <a:latin typeface="Century Gothic" pitchFamily="34" charset="0"/>
              </a:rPr>
              <a:t> </a:t>
            </a:r>
            <a:r>
              <a:rPr lang="en-US" dirty="0" err="1">
                <a:solidFill>
                  <a:srgbClr val="252629"/>
                </a:solidFill>
                <a:latin typeface="Century Gothic" pitchFamily="34" charset="0"/>
              </a:rPr>
              <a:t>yapılmaktadır</a:t>
            </a:r>
            <a:r>
              <a:rPr lang="en-US" dirty="0">
                <a:solidFill>
                  <a:srgbClr val="252629"/>
                </a:solidFill>
                <a:latin typeface="Century Gothic" pitchFamily="34" charset="0"/>
              </a:rPr>
              <a:t>.</a:t>
            </a:r>
          </a:p>
          <a:p>
            <a:pPr marL="285750" indent="-285750" algn="just">
              <a:lnSpc>
                <a:spcPts val="2450"/>
              </a:lnSpc>
              <a:buFont typeface="Wingdings" pitchFamily="2" charset="2"/>
              <a:buChar char="Ø"/>
            </a:pPr>
            <a:endParaRPr lang="tr-TR" dirty="0">
              <a:solidFill>
                <a:srgbClr val="252629"/>
              </a:solidFill>
              <a:latin typeface="Century Gothic" pitchFamily="34" charset="0"/>
            </a:endParaRPr>
          </a:p>
          <a:p>
            <a:pPr marL="285750" indent="-285750" algn="just">
              <a:lnSpc>
                <a:spcPts val="2450"/>
              </a:lnSpc>
              <a:buFont typeface="Wingdings" pitchFamily="2" charset="2"/>
              <a:buChar char="Ø"/>
            </a:pPr>
            <a:r>
              <a:rPr lang="en-US" dirty="0">
                <a:solidFill>
                  <a:srgbClr val="252629"/>
                </a:solidFill>
                <a:latin typeface="Century Gothic" pitchFamily="34" charset="0"/>
              </a:rPr>
              <a:t>YÖK </a:t>
            </a:r>
            <a:r>
              <a:rPr lang="en-US" dirty="0" err="1">
                <a:solidFill>
                  <a:srgbClr val="252629"/>
                </a:solidFill>
                <a:latin typeface="Century Gothic" pitchFamily="34" charset="0"/>
              </a:rPr>
              <a:t>tarafından</a:t>
            </a:r>
            <a:r>
              <a:rPr lang="en-US" dirty="0">
                <a:solidFill>
                  <a:srgbClr val="252629"/>
                </a:solidFill>
                <a:latin typeface="Century Gothic" pitchFamily="34" charset="0"/>
              </a:rPr>
              <a:t> </a:t>
            </a:r>
            <a:r>
              <a:rPr lang="en-US" dirty="0" err="1">
                <a:solidFill>
                  <a:srgbClr val="252629"/>
                </a:solidFill>
                <a:latin typeface="Century Gothic" pitchFamily="34" charset="0"/>
              </a:rPr>
              <a:t>sağlanan</a:t>
            </a:r>
            <a:r>
              <a:rPr lang="en-US" dirty="0">
                <a:solidFill>
                  <a:srgbClr val="252629"/>
                </a:solidFill>
                <a:latin typeface="Century Gothic" pitchFamily="34" charset="0"/>
              </a:rPr>
              <a:t> </a:t>
            </a:r>
            <a:r>
              <a:rPr lang="en-US" dirty="0" err="1">
                <a:solidFill>
                  <a:srgbClr val="252629"/>
                </a:solidFill>
                <a:latin typeface="Century Gothic" pitchFamily="34" charset="0"/>
              </a:rPr>
              <a:t>özellikle</a:t>
            </a:r>
            <a:r>
              <a:rPr lang="en-US" dirty="0">
                <a:solidFill>
                  <a:srgbClr val="252629"/>
                </a:solidFill>
                <a:latin typeface="Century Gothic" pitchFamily="34" charset="0"/>
              </a:rPr>
              <a:t> </a:t>
            </a:r>
            <a:r>
              <a:rPr lang="en-US" dirty="0" err="1">
                <a:solidFill>
                  <a:srgbClr val="252629"/>
                </a:solidFill>
                <a:latin typeface="Century Gothic" pitchFamily="34" charset="0"/>
              </a:rPr>
              <a:t>lisansüstü</a:t>
            </a:r>
            <a:r>
              <a:rPr lang="en-US" dirty="0">
                <a:solidFill>
                  <a:srgbClr val="252629"/>
                </a:solidFill>
                <a:latin typeface="Century Gothic" pitchFamily="34" charset="0"/>
              </a:rPr>
              <a:t> burs </a:t>
            </a:r>
            <a:r>
              <a:rPr lang="en-US" dirty="0" err="1">
                <a:solidFill>
                  <a:srgbClr val="252629"/>
                </a:solidFill>
                <a:latin typeface="Century Gothic" pitchFamily="34" charset="0"/>
              </a:rPr>
              <a:t>destekleri</a:t>
            </a:r>
            <a:r>
              <a:rPr lang="en-US" dirty="0">
                <a:solidFill>
                  <a:srgbClr val="252629"/>
                </a:solidFill>
                <a:latin typeface="Century Gothic" pitchFamily="34" charset="0"/>
              </a:rPr>
              <a:t> -</a:t>
            </a:r>
            <a:r>
              <a:rPr lang="en-US" dirty="0" err="1">
                <a:solidFill>
                  <a:srgbClr val="252629"/>
                </a:solidFill>
                <a:latin typeface="Century Gothic" pitchFamily="34" charset="0"/>
              </a:rPr>
              <a:t>doktora</a:t>
            </a:r>
            <a:r>
              <a:rPr lang="en-US" dirty="0">
                <a:solidFill>
                  <a:srgbClr val="252629"/>
                </a:solidFill>
                <a:latin typeface="Century Gothic" pitchFamily="34" charset="0"/>
              </a:rPr>
              <a:t> </a:t>
            </a:r>
            <a:r>
              <a:rPr lang="en-US" dirty="0" err="1">
                <a:solidFill>
                  <a:srgbClr val="252629"/>
                </a:solidFill>
                <a:latin typeface="Century Gothic" pitchFamily="34" charset="0"/>
              </a:rPr>
              <a:t>başta</a:t>
            </a:r>
            <a:r>
              <a:rPr lang="en-US" dirty="0">
                <a:solidFill>
                  <a:srgbClr val="252629"/>
                </a:solidFill>
                <a:latin typeface="Century Gothic" pitchFamily="34" charset="0"/>
              </a:rPr>
              <a:t> </a:t>
            </a:r>
            <a:r>
              <a:rPr lang="en-US" dirty="0" err="1">
                <a:solidFill>
                  <a:srgbClr val="252629"/>
                </a:solidFill>
                <a:latin typeface="Century Gothic" pitchFamily="34" charset="0"/>
              </a:rPr>
              <a:t>olmak</a:t>
            </a:r>
            <a:r>
              <a:rPr lang="en-US" dirty="0">
                <a:solidFill>
                  <a:srgbClr val="252629"/>
                </a:solidFill>
                <a:latin typeface="Century Gothic" pitchFamily="34" charset="0"/>
              </a:rPr>
              <a:t> </a:t>
            </a:r>
            <a:r>
              <a:rPr lang="en-US" dirty="0" err="1">
                <a:solidFill>
                  <a:srgbClr val="252629"/>
                </a:solidFill>
                <a:latin typeface="Century Gothic" pitchFamily="34" charset="0"/>
              </a:rPr>
              <a:t>üzere</a:t>
            </a:r>
            <a:r>
              <a:rPr lang="en-US" dirty="0">
                <a:solidFill>
                  <a:srgbClr val="252629"/>
                </a:solidFill>
                <a:latin typeface="Century Gothic" pitchFamily="34" charset="0"/>
              </a:rPr>
              <a:t> </a:t>
            </a:r>
            <a:r>
              <a:rPr lang="en-US" dirty="0" err="1">
                <a:solidFill>
                  <a:srgbClr val="252629"/>
                </a:solidFill>
                <a:latin typeface="Century Gothic" pitchFamily="34" charset="0"/>
              </a:rPr>
              <a:t>Başkanlığımızca</a:t>
            </a:r>
            <a:r>
              <a:rPr lang="en-US" dirty="0">
                <a:solidFill>
                  <a:srgbClr val="252629"/>
                </a:solidFill>
                <a:latin typeface="Century Gothic" pitchFamily="34" charset="0"/>
              </a:rPr>
              <a:t> </a:t>
            </a:r>
            <a:r>
              <a:rPr lang="en-US" dirty="0" err="1">
                <a:solidFill>
                  <a:srgbClr val="252629"/>
                </a:solidFill>
                <a:latin typeface="Century Gothic" pitchFamily="34" charset="0"/>
              </a:rPr>
              <a:t>öğrencilerin</a:t>
            </a:r>
            <a:r>
              <a:rPr lang="en-US" dirty="0">
                <a:solidFill>
                  <a:srgbClr val="252629"/>
                </a:solidFill>
                <a:latin typeface="Century Gothic" pitchFamily="34" charset="0"/>
              </a:rPr>
              <a:t> </a:t>
            </a:r>
            <a:r>
              <a:rPr lang="en-US" dirty="0" err="1">
                <a:solidFill>
                  <a:srgbClr val="252629"/>
                </a:solidFill>
                <a:latin typeface="Century Gothic" pitchFamily="34" charset="0"/>
              </a:rPr>
              <a:t>kendilerine</a:t>
            </a:r>
            <a:r>
              <a:rPr lang="en-US" dirty="0">
                <a:solidFill>
                  <a:srgbClr val="252629"/>
                </a:solidFill>
                <a:latin typeface="Century Gothic" pitchFamily="34" charset="0"/>
              </a:rPr>
              <a:t> </a:t>
            </a:r>
            <a:r>
              <a:rPr lang="en-US" dirty="0" err="1">
                <a:solidFill>
                  <a:srgbClr val="252629"/>
                </a:solidFill>
                <a:latin typeface="Century Gothic" pitchFamily="34" charset="0"/>
              </a:rPr>
              <a:t>ait</a:t>
            </a:r>
            <a:r>
              <a:rPr lang="en-US" dirty="0">
                <a:solidFill>
                  <a:srgbClr val="252629"/>
                </a:solidFill>
                <a:latin typeface="Century Gothic" pitchFamily="34" charset="0"/>
              </a:rPr>
              <a:t> </a:t>
            </a:r>
            <a:r>
              <a:rPr lang="en-US" dirty="0" err="1">
                <a:solidFill>
                  <a:srgbClr val="252629"/>
                </a:solidFill>
                <a:latin typeface="Century Gothic" pitchFamily="34" charset="0"/>
              </a:rPr>
              <a:t>banka</a:t>
            </a:r>
            <a:r>
              <a:rPr lang="en-US" dirty="0">
                <a:solidFill>
                  <a:srgbClr val="252629"/>
                </a:solidFill>
                <a:latin typeface="Century Gothic" pitchFamily="34" charset="0"/>
              </a:rPr>
              <a:t> </a:t>
            </a:r>
            <a:r>
              <a:rPr lang="en-US" dirty="0" err="1">
                <a:solidFill>
                  <a:srgbClr val="252629"/>
                </a:solidFill>
                <a:latin typeface="Century Gothic" pitchFamily="34" charset="0"/>
              </a:rPr>
              <a:t>hesaplarına</a:t>
            </a:r>
            <a:r>
              <a:rPr lang="en-US" dirty="0">
                <a:solidFill>
                  <a:srgbClr val="252629"/>
                </a:solidFill>
                <a:latin typeface="Century Gothic" pitchFamily="34" charset="0"/>
              </a:rPr>
              <a:t> </a:t>
            </a:r>
            <a:r>
              <a:rPr lang="en-US" dirty="0" err="1">
                <a:solidFill>
                  <a:srgbClr val="252629"/>
                </a:solidFill>
                <a:latin typeface="Century Gothic" pitchFamily="34" charset="0"/>
              </a:rPr>
              <a:t>yapılmaktadır</a:t>
            </a:r>
            <a:r>
              <a:rPr lang="en-US" dirty="0">
                <a:solidFill>
                  <a:srgbClr val="252629"/>
                </a:solidFill>
                <a:latin typeface="Century Gothic" pitchFamily="34" charset="0"/>
              </a:rPr>
              <a:t>.</a:t>
            </a:r>
          </a:p>
          <a:p>
            <a:pPr marL="285750" indent="-285750" algn="just">
              <a:lnSpc>
                <a:spcPts val="2450"/>
              </a:lnSpc>
              <a:buFont typeface="Wingdings" pitchFamily="2" charset="2"/>
              <a:buChar char="Ø"/>
            </a:pPr>
            <a:endParaRPr lang="tr-TR" dirty="0">
              <a:solidFill>
                <a:srgbClr val="252629"/>
              </a:solidFill>
              <a:latin typeface="Century Gothic" pitchFamily="34" charset="0"/>
            </a:endParaRPr>
          </a:p>
          <a:p>
            <a:pPr marL="285750" indent="-285750" algn="just">
              <a:lnSpc>
                <a:spcPts val="2450"/>
              </a:lnSpc>
              <a:buFont typeface="Wingdings" pitchFamily="2" charset="2"/>
              <a:buChar char="Ø"/>
            </a:pPr>
            <a:r>
              <a:rPr lang="en-US" dirty="0">
                <a:solidFill>
                  <a:srgbClr val="252629"/>
                </a:solidFill>
                <a:latin typeface="Century Gothic" pitchFamily="34" charset="0"/>
              </a:rPr>
              <a:t> Fen ve </a:t>
            </a:r>
            <a:r>
              <a:rPr lang="en-US" dirty="0" err="1">
                <a:solidFill>
                  <a:srgbClr val="252629"/>
                </a:solidFill>
                <a:latin typeface="Century Gothic" pitchFamily="34" charset="0"/>
              </a:rPr>
              <a:t>mühendislik</a:t>
            </a:r>
            <a:r>
              <a:rPr lang="en-US" dirty="0">
                <a:solidFill>
                  <a:srgbClr val="252629"/>
                </a:solidFill>
                <a:latin typeface="Century Gothic" pitchFamily="34" charset="0"/>
              </a:rPr>
              <a:t> </a:t>
            </a:r>
            <a:r>
              <a:rPr lang="en-US" dirty="0" err="1">
                <a:solidFill>
                  <a:srgbClr val="252629"/>
                </a:solidFill>
                <a:latin typeface="Century Gothic" pitchFamily="34" charset="0"/>
              </a:rPr>
              <a:t>bilimleri</a:t>
            </a:r>
            <a:r>
              <a:rPr lang="en-US" dirty="0">
                <a:solidFill>
                  <a:srgbClr val="252629"/>
                </a:solidFill>
                <a:latin typeface="Century Gothic" pitchFamily="34" charset="0"/>
              </a:rPr>
              <a:t> </a:t>
            </a:r>
            <a:r>
              <a:rPr lang="en-US" dirty="0" err="1">
                <a:solidFill>
                  <a:srgbClr val="252629"/>
                </a:solidFill>
                <a:latin typeface="Century Gothic" pitchFamily="34" charset="0"/>
              </a:rPr>
              <a:t>işyeri</a:t>
            </a:r>
            <a:r>
              <a:rPr lang="en-US" dirty="0">
                <a:solidFill>
                  <a:srgbClr val="252629"/>
                </a:solidFill>
                <a:latin typeface="Century Gothic" pitchFamily="34" charset="0"/>
              </a:rPr>
              <a:t> </a:t>
            </a:r>
            <a:r>
              <a:rPr lang="en-US" dirty="0" err="1">
                <a:solidFill>
                  <a:srgbClr val="252629"/>
                </a:solidFill>
                <a:latin typeface="Century Gothic" pitchFamily="34" charset="0"/>
              </a:rPr>
              <a:t>uygulama</a:t>
            </a:r>
            <a:r>
              <a:rPr lang="en-US" dirty="0">
                <a:solidFill>
                  <a:srgbClr val="252629"/>
                </a:solidFill>
                <a:latin typeface="Century Gothic" pitchFamily="34" charset="0"/>
              </a:rPr>
              <a:t> </a:t>
            </a:r>
            <a:r>
              <a:rPr lang="en-US" dirty="0" err="1">
                <a:solidFill>
                  <a:srgbClr val="252629"/>
                </a:solidFill>
                <a:latin typeface="Century Gothic" pitchFamily="34" charset="0"/>
              </a:rPr>
              <a:t>eğitimi</a:t>
            </a:r>
            <a:r>
              <a:rPr lang="en-US" dirty="0">
                <a:solidFill>
                  <a:srgbClr val="252629"/>
                </a:solidFill>
                <a:latin typeface="Century Gothic" pitchFamily="34" charset="0"/>
              </a:rPr>
              <a:t> </a:t>
            </a:r>
            <a:r>
              <a:rPr lang="en-US" dirty="0" err="1">
                <a:solidFill>
                  <a:srgbClr val="252629"/>
                </a:solidFill>
                <a:latin typeface="Century Gothic" pitchFamily="34" charset="0"/>
              </a:rPr>
              <a:t>veya</a:t>
            </a:r>
            <a:r>
              <a:rPr lang="en-US" dirty="0">
                <a:solidFill>
                  <a:srgbClr val="252629"/>
                </a:solidFill>
                <a:latin typeface="Century Gothic" pitchFamily="34" charset="0"/>
              </a:rPr>
              <a:t> </a:t>
            </a:r>
            <a:r>
              <a:rPr lang="en-US" dirty="0" err="1">
                <a:solidFill>
                  <a:srgbClr val="252629"/>
                </a:solidFill>
                <a:latin typeface="Century Gothic" pitchFamily="34" charset="0"/>
              </a:rPr>
              <a:t>zorunlu</a:t>
            </a:r>
            <a:r>
              <a:rPr lang="en-US" dirty="0">
                <a:solidFill>
                  <a:srgbClr val="252629"/>
                </a:solidFill>
                <a:latin typeface="Century Gothic" pitchFamily="34" charset="0"/>
              </a:rPr>
              <a:t> </a:t>
            </a:r>
            <a:r>
              <a:rPr lang="en-US" dirty="0" err="1">
                <a:solidFill>
                  <a:srgbClr val="252629"/>
                </a:solidFill>
                <a:latin typeface="Century Gothic" pitchFamily="34" charset="0"/>
              </a:rPr>
              <a:t>stajlara</a:t>
            </a:r>
            <a:r>
              <a:rPr lang="en-US" dirty="0">
                <a:solidFill>
                  <a:srgbClr val="252629"/>
                </a:solidFill>
                <a:latin typeface="Century Gothic" pitchFamily="34" charset="0"/>
              </a:rPr>
              <a:t> </a:t>
            </a:r>
            <a:r>
              <a:rPr lang="en-US" dirty="0" err="1">
                <a:solidFill>
                  <a:srgbClr val="252629"/>
                </a:solidFill>
                <a:latin typeface="Century Gothic" pitchFamily="34" charset="0"/>
              </a:rPr>
              <a:t>işsizlik</a:t>
            </a:r>
            <a:r>
              <a:rPr lang="en-US" dirty="0">
                <a:solidFill>
                  <a:srgbClr val="252629"/>
                </a:solidFill>
                <a:latin typeface="Century Gothic" pitchFamily="34" charset="0"/>
              </a:rPr>
              <a:t> </a:t>
            </a:r>
            <a:r>
              <a:rPr lang="en-US" dirty="0" err="1">
                <a:solidFill>
                  <a:srgbClr val="252629"/>
                </a:solidFill>
                <a:latin typeface="Century Gothic" pitchFamily="34" charset="0"/>
              </a:rPr>
              <a:t>fonu</a:t>
            </a:r>
            <a:r>
              <a:rPr lang="en-US" dirty="0">
                <a:solidFill>
                  <a:srgbClr val="252629"/>
                </a:solidFill>
                <a:latin typeface="Century Gothic" pitchFamily="34" charset="0"/>
              </a:rPr>
              <a:t> </a:t>
            </a:r>
            <a:r>
              <a:rPr lang="en-US" dirty="0" err="1">
                <a:solidFill>
                  <a:srgbClr val="252629"/>
                </a:solidFill>
                <a:latin typeface="Century Gothic" pitchFamily="34" charset="0"/>
              </a:rPr>
              <a:t>katkısı</a:t>
            </a:r>
            <a:r>
              <a:rPr lang="en-US" dirty="0">
                <a:solidFill>
                  <a:srgbClr val="252629"/>
                </a:solidFill>
                <a:latin typeface="Century Gothic" pitchFamily="34" charset="0"/>
              </a:rPr>
              <a:t> </a:t>
            </a:r>
            <a:r>
              <a:rPr lang="en-US" dirty="0" err="1">
                <a:solidFill>
                  <a:srgbClr val="252629"/>
                </a:solidFill>
                <a:latin typeface="Century Gothic" pitchFamily="34" charset="0"/>
              </a:rPr>
              <a:t>gibi</a:t>
            </a:r>
            <a:r>
              <a:rPr lang="en-US" dirty="0">
                <a:solidFill>
                  <a:srgbClr val="252629"/>
                </a:solidFill>
                <a:latin typeface="Century Gothic" pitchFamily="34" charset="0"/>
              </a:rPr>
              <a:t> YÖK </a:t>
            </a:r>
            <a:r>
              <a:rPr lang="en-US" dirty="0" err="1">
                <a:solidFill>
                  <a:srgbClr val="252629"/>
                </a:solidFill>
                <a:latin typeface="Century Gothic" pitchFamily="34" charset="0"/>
              </a:rPr>
              <a:t>tarafından</a:t>
            </a:r>
            <a:r>
              <a:rPr lang="en-US" dirty="0">
                <a:solidFill>
                  <a:srgbClr val="252629"/>
                </a:solidFill>
                <a:latin typeface="Century Gothic" pitchFamily="34" charset="0"/>
              </a:rPr>
              <a:t> </a:t>
            </a:r>
            <a:r>
              <a:rPr lang="en-US" dirty="0" err="1">
                <a:solidFill>
                  <a:srgbClr val="252629"/>
                </a:solidFill>
                <a:latin typeface="Century Gothic" pitchFamily="34" charset="0"/>
              </a:rPr>
              <a:t>finanse</a:t>
            </a:r>
            <a:r>
              <a:rPr lang="en-US" dirty="0">
                <a:solidFill>
                  <a:srgbClr val="252629"/>
                </a:solidFill>
                <a:latin typeface="Century Gothic" pitchFamily="34" charset="0"/>
              </a:rPr>
              <a:t> </a:t>
            </a:r>
            <a:r>
              <a:rPr lang="en-US" dirty="0" err="1">
                <a:solidFill>
                  <a:srgbClr val="252629"/>
                </a:solidFill>
                <a:latin typeface="Century Gothic" pitchFamily="34" charset="0"/>
              </a:rPr>
              <a:t>edilen</a:t>
            </a:r>
            <a:r>
              <a:rPr lang="en-US" dirty="0">
                <a:solidFill>
                  <a:srgbClr val="252629"/>
                </a:solidFill>
                <a:latin typeface="Century Gothic" pitchFamily="34" charset="0"/>
              </a:rPr>
              <a:t> </a:t>
            </a:r>
            <a:r>
              <a:rPr lang="en-US" dirty="0" err="1">
                <a:solidFill>
                  <a:srgbClr val="252629"/>
                </a:solidFill>
                <a:latin typeface="Century Gothic" pitchFamily="34" charset="0"/>
              </a:rPr>
              <a:t>staj</a:t>
            </a:r>
            <a:r>
              <a:rPr lang="en-US" dirty="0">
                <a:solidFill>
                  <a:srgbClr val="252629"/>
                </a:solidFill>
                <a:latin typeface="Century Gothic" pitchFamily="34" charset="0"/>
              </a:rPr>
              <a:t> </a:t>
            </a:r>
            <a:r>
              <a:rPr lang="en-US" dirty="0" err="1">
                <a:solidFill>
                  <a:srgbClr val="252629"/>
                </a:solidFill>
                <a:latin typeface="Century Gothic" pitchFamily="34" charset="0"/>
              </a:rPr>
              <a:t>katkı</a:t>
            </a:r>
            <a:r>
              <a:rPr lang="en-US" dirty="0">
                <a:solidFill>
                  <a:srgbClr val="252629"/>
                </a:solidFill>
                <a:latin typeface="Century Gothic" pitchFamily="34" charset="0"/>
              </a:rPr>
              <a:t> </a:t>
            </a:r>
            <a:r>
              <a:rPr lang="en-US" dirty="0" err="1">
                <a:solidFill>
                  <a:srgbClr val="252629"/>
                </a:solidFill>
                <a:latin typeface="Century Gothic" pitchFamily="34" charset="0"/>
              </a:rPr>
              <a:t>ödemeleri</a:t>
            </a:r>
            <a:r>
              <a:rPr lang="en-US" dirty="0">
                <a:solidFill>
                  <a:srgbClr val="252629"/>
                </a:solidFill>
                <a:latin typeface="Century Gothic" pitchFamily="34" charset="0"/>
              </a:rPr>
              <a:t> de </a:t>
            </a:r>
            <a:r>
              <a:rPr lang="en-US" dirty="0" err="1">
                <a:solidFill>
                  <a:srgbClr val="252629"/>
                </a:solidFill>
                <a:latin typeface="Century Gothic" pitchFamily="34" charset="0"/>
              </a:rPr>
              <a:t>Başkanlığımızca</a:t>
            </a:r>
            <a:r>
              <a:rPr lang="en-US" dirty="0">
                <a:solidFill>
                  <a:srgbClr val="252629"/>
                </a:solidFill>
                <a:latin typeface="Century Gothic" pitchFamily="34" charset="0"/>
              </a:rPr>
              <a:t> </a:t>
            </a:r>
            <a:r>
              <a:rPr lang="en-US" dirty="0" err="1">
                <a:solidFill>
                  <a:srgbClr val="252629"/>
                </a:solidFill>
                <a:latin typeface="Century Gothic" pitchFamily="34" charset="0"/>
              </a:rPr>
              <a:t>ilgili</a:t>
            </a:r>
            <a:r>
              <a:rPr lang="en-US" dirty="0">
                <a:solidFill>
                  <a:srgbClr val="252629"/>
                </a:solidFill>
                <a:latin typeface="Century Gothic" pitchFamily="34" charset="0"/>
              </a:rPr>
              <a:t> </a:t>
            </a:r>
            <a:r>
              <a:rPr lang="en-US" dirty="0" err="1">
                <a:solidFill>
                  <a:srgbClr val="252629"/>
                </a:solidFill>
                <a:latin typeface="Century Gothic" pitchFamily="34" charset="0"/>
              </a:rPr>
              <a:t>öğrenci</a:t>
            </a:r>
            <a:r>
              <a:rPr lang="en-US" dirty="0">
                <a:solidFill>
                  <a:srgbClr val="252629"/>
                </a:solidFill>
                <a:latin typeface="Century Gothic" pitchFamily="34" charset="0"/>
              </a:rPr>
              <a:t> </a:t>
            </a:r>
            <a:r>
              <a:rPr lang="en-US" dirty="0" err="1">
                <a:solidFill>
                  <a:srgbClr val="252629"/>
                </a:solidFill>
                <a:latin typeface="Century Gothic" pitchFamily="34" charset="0"/>
              </a:rPr>
              <a:t>veya</a:t>
            </a:r>
            <a:r>
              <a:rPr lang="en-US" dirty="0">
                <a:solidFill>
                  <a:srgbClr val="252629"/>
                </a:solidFill>
                <a:latin typeface="Century Gothic" pitchFamily="34" charset="0"/>
              </a:rPr>
              <a:t> </a:t>
            </a:r>
            <a:r>
              <a:rPr lang="en-US" dirty="0" err="1">
                <a:solidFill>
                  <a:srgbClr val="252629"/>
                </a:solidFill>
                <a:latin typeface="Century Gothic" pitchFamily="34" charset="0"/>
              </a:rPr>
              <a:t>işyerlerine</a:t>
            </a:r>
            <a:r>
              <a:rPr lang="en-US" dirty="0">
                <a:solidFill>
                  <a:srgbClr val="252629"/>
                </a:solidFill>
                <a:latin typeface="Century Gothic" pitchFamily="34" charset="0"/>
              </a:rPr>
              <a:t> </a:t>
            </a:r>
            <a:r>
              <a:rPr lang="en-US" dirty="0" err="1">
                <a:solidFill>
                  <a:srgbClr val="252629"/>
                </a:solidFill>
                <a:latin typeface="Century Gothic" pitchFamily="34" charset="0"/>
              </a:rPr>
              <a:t>yapılmaktadır</a:t>
            </a:r>
            <a:r>
              <a:rPr lang="en-US" dirty="0">
                <a:solidFill>
                  <a:srgbClr val="252629"/>
                </a:solidFill>
                <a:latin typeface="Century Gothic" pitchFamily="34" charset="0"/>
              </a:rPr>
              <a:t>.</a:t>
            </a:r>
          </a:p>
          <a:p>
            <a:pPr marL="285750" lvl="0" indent="-285750" algn="just">
              <a:lnSpc>
                <a:spcPts val="2450"/>
              </a:lnSpc>
              <a:spcBef>
                <a:spcPct val="0"/>
              </a:spcBef>
              <a:buFont typeface="Wingdings" pitchFamily="2" charset="2"/>
              <a:buChar char="Ø"/>
            </a:pPr>
            <a:endParaRPr lang="tr-TR" dirty="0">
              <a:solidFill>
                <a:srgbClr val="252629"/>
              </a:solidFill>
              <a:latin typeface="Century Gothic" pitchFamily="34" charset="0"/>
            </a:endParaRPr>
          </a:p>
          <a:p>
            <a:pPr marL="285750" lvl="0" indent="-285750" algn="just">
              <a:lnSpc>
                <a:spcPts val="2450"/>
              </a:lnSpc>
              <a:spcBef>
                <a:spcPct val="0"/>
              </a:spcBef>
              <a:buFont typeface="Wingdings" pitchFamily="2" charset="2"/>
              <a:buChar char="Ø"/>
            </a:pPr>
            <a:r>
              <a:rPr lang="en-US" dirty="0">
                <a:solidFill>
                  <a:srgbClr val="252629"/>
                </a:solidFill>
                <a:latin typeface="Century Gothic" pitchFamily="34" charset="0"/>
              </a:rPr>
              <a:t> </a:t>
            </a:r>
            <a:r>
              <a:rPr lang="en-US" dirty="0" err="1">
                <a:solidFill>
                  <a:srgbClr val="252629"/>
                </a:solidFill>
                <a:latin typeface="Century Gothic" pitchFamily="34" charset="0"/>
              </a:rPr>
              <a:t>Maliye</a:t>
            </a:r>
            <a:r>
              <a:rPr lang="en-US" dirty="0">
                <a:solidFill>
                  <a:srgbClr val="252629"/>
                </a:solidFill>
                <a:latin typeface="Century Gothic" pitchFamily="34" charset="0"/>
              </a:rPr>
              <a:t> </a:t>
            </a:r>
            <a:r>
              <a:rPr lang="en-US" dirty="0" err="1">
                <a:solidFill>
                  <a:srgbClr val="252629"/>
                </a:solidFill>
                <a:latin typeface="Century Gothic" pitchFamily="34" charset="0"/>
              </a:rPr>
              <a:t>alanı</a:t>
            </a:r>
            <a:r>
              <a:rPr lang="en-US" dirty="0">
                <a:solidFill>
                  <a:srgbClr val="252629"/>
                </a:solidFill>
                <a:latin typeface="Century Gothic" pitchFamily="34" charset="0"/>
              </a:rPr>
              <a:t> </a:t>
            </a:r>
            <a:r>
              <a:rPr lang="en-US" dirty="0" err="1">
                <a:solidFill>
                  <a:srgbClr val="252629"/>
                </a:solidFill>
                <a:latin typeface="Century Gothic" pitchFamily="34" charset="0"/>
              </a:rPr>
              <a:t>ile</a:t>
            </a:r>
            <a:r>
              <a:rPr lang="en-US" dirty="0">
                <a:solidFill>
                  <a:srgbClr val="252629"/>
                </a:solidFill>
                <a:latin typeface="Century Gothic" pitchFamily="34" charset="0"/>
              </a:rPr>
              <a:t> </a:t>
            </a:r>
            <a:r>
              <a:rPr lang="en-US" dirty="0" err="1">
                <a:solidFill>
                  <a:srgbClr val="252629"/>
                </a:solidFill>
                <a:latin typeface="Century Gothic" pitchFamily="34" charset="0"/>
              </a:rPr>
              <a:t>ilgili</a:t>
            </a:r>
            <a:r>
              <a:rPr lang="en-US" dirty="0">
                <a:solidFill>
                  <a:srgbClr val="252629"/>
                </a:solidFill>
                <a:latin typeface="Century Gothic" pitchFamily="34" charset="0"/>
              </a:rPr>
              <a:t> </a:t>
            </a:r>
            <a:r>
              <a:rPr lang="en-US" dirty="0" err="1">
                <a:solidFill>
                  <a:srgbClr val="252629"/>
                </a:solidFill>
                <a:latin typeface="Century Gothic" pitchFamily="34" charset="0"/>
              </a:rPr>
              <a:t>bölüm</a:t>
            </a:r>
            <a:r>
              <a:rPr lang="en-US" dirty="0">
                <a:solidFill>
                  <a:srgbClr val="252629"/>
                </a:solidFill>
                <a:latin typeface="Century Gothic" pitchFamily="34" charset="0"/>
              </a:rPr>
              <a:t> </a:t>
            </a:r>
            <a:r>
              <a:rPr lang="en-US" dirty="0" err="1">
                <a:solidFill>
                  <a:srgbClr val="252629"/>
                </a:solidFill>
                <a:latin typeface="Century Gothic" pitchFamily="34" charset="0"/>
              </a:rPr>
              <a:t>öğrencileri</a:t>
            </a:r>
            <a:r>
              <a:rPr lang="en-US" dirty="0">
                <a:solidFill>
                  <a:srgbClr val="252629"/>
                </a:solidFill>
                <a:latin typeface="Century Gothic" pitchFamily="34" charset="0"/>
              </a:rPr>
              <a:t> </a:t>
            </a:r>
            <a:r>
              <a:rPr lang="en-US" dirty="0" err="1">
                <a:solidFill>
                  <a:srgbClr val="252629"/>
                </a:solidFill>
                <a:latin typeface="Century Gothic" pitchFamily="34" charset="0"/>
              </a:rPr>
              <a:t>Başkanlığımızda</a:t>
            </a:r>
            <a:r>
              <a:rPr lang="en-US" dirty="0">
                <a:solidFill>
                  <a:srgbClr val="252629"/>
                </a:solidFill>
                <a:latin typeface="Century Gothic" pitchFamily="34" charset="0"/>
              </a:rPr>
              <a:t> </a:t>
            </a:r>
            <a:r>
              <a:rPr lang="en-US" dirty="0" err="1">
                <a:solidFill>
                  <a:srgbClr val="252629"/>
                </a:solidFill>
                <a:latin typeface="Century Gothic" pitchFamily="34" charset="0"/>
              </a:rPr>
              <a:t>staj</a:t>
            </a:r>
            <a:r>
              <a:rPr lang="en-US" dirty="0">
                <a:solidFill>
                  <a:srgbClr val="252629"/>
                </a:solidFill>
                <a:latin typeface="Century Gothic" pitchFamily="34" charset="0"/>
              </a:rPr>
              <a:t> </a:t>
            </a:r>
            <a:r>
              <a:rPr lang="en-US" dirty="0" err="1">
                <a:solidFill>
                  <a:srgbClr val="252629"/>
                </a:solidFill>
                <a:latin typeface="Century Gothic" pitchFamily="34" charset="0"/>
              </a:rPr>
              <a:t>yapabilmekte</a:t>
            </a:r>
            <a:r>
              <a:rPr lang="en-US" dirty="0">
                <a:solidFill>
                  <a:srgbClr val="252629"/>
                </a:solidFill>
                <a:latin typeface="Century Gothic" pitchFamily="34" charset="0"/>
              </a:rPr>
              <a:t> ve </a:t>
            </a:r>
            <a:r>
              <a:rPr lang="en-US" dirty="0" err="1">
                <a:solidFill>
                  <a:srgbClr val="252629"/>
                </a:solidFill>
                <a:latin typeface="Century Gothic" pitchFamily="34" charset="0"/>
              </a:rPr>
              <a:t>uygulamayı</a:t>
            </a:r>
            <a:r>
              <a:rPr lang="en-US" dirty="0">
                <a:solidFill>
                  <a:srgbClr val="252629"/>
                </a:solidFill>
                <a:latin typeface="Century Gothic" pitchFamily="34" charset="0"/>
              </a:rPr>
              <a:t> </a:t>
            </a:r>
            <a:r>
              <a:rPr lang="en-US" dirty="0" err="1">
                <a:solidFill>
                  <a:srgbClr val="252629"/>
                </a:solidFill>
                <a:latin typeface="Century Gothic" pitchFamily="34" charset="0"/>
              </a:rPr>
              <a:t>yerinde</a:t>
            </a:r>
            <a:r>
              <a:rPr lang="en-US" dirty="0">
                <a:solidFill>
                  <a:srgbClr val="252629"/>
                </a:solidFill>
                <a:latin typeface="Century Gothic" pitchFamily="34" charset="0"/>
              </a:rPr>
              <a:t> </a:t>
            </a:r>
            <a:r>
              <a:rPr lang="en-US" dirty="0" err="1">
                <a:solidFill>
                  <a:srgbClr val="252629"/>
                </a:solidFill>
                <a:latin typeface="Century Gothic" pitchFamily="34" charset="0"/>
              </a:rPr>
              <a:t>görmektedir</a:t>
            </a:r>
            <a:r>
              <a:rPr lang="en-US" dirty="0">
                <a:solidFill>
                  <a:srgbClr val="252629"/>
                </a:solidFill>
                <a:latin typeface="Century Gothic" pitchFamily="34" charset="0"/>
              </a:rPr>
              <a:t>.</a:t>
            </a:r>
          </a:p>
        </p:txBody>
      </p:sp>
      <p:sp>
        <p:nvSpPr>
          <p:cNvPr id="28" name="Freeform 8"/>
          <p:cNvSpPr/>
          <p:nvPr/>
        </p:nvSpPr>
        <p:spPr>
          <a:xfrm>
            <a:off x="5640684" y="8018556"/>
            <a:ext cx="2007891" cy="1969769"/>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1274" t="-17667" b="-17667"/>
            </a:stretch>
          </a:blipFill>
        </p:spPr>
      </p:sp>
      <p:sp>
        <p:nvSpPr>
          <p:cNvPr id="3" name="Metin kutusu 2"/>
          <p:cNvSpPr txBox="1"/>
          <p:nvPr/>
        </p:nvSpPr>
        <p:spPr>
          <a:xfrm>
            <a:off x="1447800" y="8877300"/>
            <a:ext cx="3733800" cy="369332"/>
          </a:xfrm>
          <a:prstGeom prst="rect">
            <a:avLst/>
          </a:prstGeom>
          <a:noFill/>
        </p:spPr>
        <p:txBody>
          <a:bodyPr wrap="square" rtlCol="0">
            <a:spAutoFit/>
          </a:bodyPr>
          <a:lstStyle/>
          <a:p>
            <a:r>
              <a:rPr lang="tr-TR" dirty="0"/>
              <a:t>https://strateji.sakarya.edu.tr/</a:t>
            </a:r>
          </a:p>
        </p:txBody>
      </p:sp>
    </p:spTree>
    <p:extLst>
      <p:ext uri="{BB962C8B-B14F-4D97-AF65-F5344CB8AC3E}">
        <p14:creationId xmlns:p14="http://schemas.microsoft.com/office/powerpoint/2010/main" val="1183403576"/>
      </p:ext>
    </p:extLst>
  </p:cSld>
  <p:clrMapOvr>
    <a:masterClrMapping/>
  </p:clrMapOvr>
  <p:transition spd="slow">
    <p:cover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99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16" name="Group 15"/>
          <p:cNvGrpSpPr/>
          <p:nvPr/>
        </p:nvGrpSpPr>
        <p:grpSpPr>
          <a:xfrm>
            <a:off x="264973" y="230466"/>
            <a:ext cx="8208590" cy="8723034"/>
            <a:chOff x="0" y="0"/>
            <a:chExt cx="7041607" cy="10422868"/>
          </a:xfrm>
        </p:grpSpPr>
        <p:sp>
          <p:nvSpPr>
            <p:cNvPr id="17" name="Freeform 16"/>
            <p:cNvSpPr/>
            <p:nvPr/>
          </p:nvSpPr>
          <p:spPr>
            <a:xfrm>
              <a:off x="0" y="0"/>
              <a:ext cx="7041607" cy="2178929"/>
            </a:xfrm>
            <a:custGeom>
              <a:avLst/>
              <a:gdLst/>
              <a:ahLst/>
              <a:cxnLst/>
              <a:rect l="l" t="t" r="r" b="b"/>
              <a:pathLst>
                <a:path w="7041607" h="2178929">
                  <a:moveTo>
                    <a:pt x="0" y="0"/>
                  </a:moveTo>
                  <a:lnTo>
                    <a:pt x="7041607" y="0"/>
                  </a:lnTo>
                  <a:lnTo>
                    <a:pt x="7041607" y="2178929"/>
                  </a:lnTo>
                  <a:lnTo>
                    <a:pt x="0" y="2178929"/>
                  </a:lnTo>
                  <a:lnTo>
                    <a:pt x="0" y="0"/>
                  </a:lnTo>
                  <a:close/>
                </a:path>
              </a:pathLst>
            </a:custGeom>
            <a:blipFill>
              <a:blip r:embed="rId3">
                <a:extLst>
                  <a:ext uri="{96DAC541-7B7A-43D3-8B79-37D633B846F1}">
                    <asvg:svgBlip xmlns="" xmlns:asvg="http://schemas.microsoft.com/office/drawing/2016/SVG/main" r:embed="rId4"/>
                  </a:ext>
                </a:extLst>
              </a:blip>
              <a:stretch>
                <a:fillRect b="-238736"/>
              </a:stretch>
            </a:blipFill>
          </p:spPr>
        </p:sp>
        <p:sp>
          <p:nvSpPr>
            <p:cNvPr id="18" name="Freeform 17"/>
            <p:cNvSpPr/>
            <p:nvPr/>
          </p:nvSpPr>
          <p:spPr>
            <a:xfrm>
              <a:off x="0" y="8535428"/>
              <a:ext cx="7041607" cy="1887440"/>
            </a:xfrm>
            <a:custGeom>
              <a:avLst/>
              <a:gdLst/>
              <a:ahLst/>
              <a:cxnLst/>
              <a:rect l="l" t="t" r="r" b="b"/>
              <a:pathLst>
                <a:path w="7041607" h="1887440">
                  <a:moveTo>
                    <a:pt x="0" y="0"/>
                  </a:moveTo>
                  <a:lnTo>
                    <a:pt x="7041607" y="0"/>
                  </a:lnTo>
                  <a:lnTo>
                    <a:pt x="7041607" y="1887440"/>
                  </a:lnTo>
                  <a:lnTo>
                    <a:pt x="0" y="1887440"/>
                  </a:lnTo>
                  <a:lnTo>
                    <a:pt x="0" y="0"/>
                  </a:lnTo>
                  <a:close/>
                </a:path>
              </a:pathLst>
            </a:custGeom>
            <a:blipFill>
              <a:blip r:embed="rId3">
                <a:extLst>
                  <a:ext uri="{96DAC541-7B7A-43D3-8B79-37D633B846F1}">
                    <asvg:svgBlip xmlns="" xmlns:asvg="http://schemas.microsoft.com/office/drawing/2016/SVG/main" r:embed="rId4"/>
                  </a:ext>
                </a:extLst>
              </a:blip>
              <a:stretch>
                <a:fillRect t="-291050"/>
              </a:stretch>
            </a:blipFill>
          </p:spPr>
        </p:sp>
        <p:sp>
          <p:nvSpPr>
            <p:cNvPr id="19" name="Freeform 18"/>
            <p:cNvSpPr/>
            <p:nvPr/>
          </p:nvSpPr>
          <p:spPr>
            <a:xfrm>
              <a:off x="0" y="2085188"/>
              <a:ext cx="7041607" cy="3371568"/>
            </a:xfrm>
            <a:custGeom>
              <a:avLst/>
              <a:gdLst/>
              <a:ahLst/>
              <a:cxnLst/>
              <a:rect l="l" t="t" r="r" b="b"/>
              <a:pathLst>
                <a:path w="7041607" h="3371568">
                  <a:moveTo>
                    <a:pt x="0" y="0"/>
                  </a:moveTo>
                  <a:lnTo>
                    <a:pt x="7041607" y="0"/>
                  </a:lnTo>
                  <a:lnTo>
                    <a:pt x="7041607" y="3371568"/>
                  </a:lnTo>
                  <a:lnTo>
                    <a:pt x="0" y="3371568"/>
                  </a:lnTo>
                  <a:lnTo>
                    <a:pt x="0" y="0"/>
                  </a:lnTo>
                  <a:close/>
                </a:path>
              </a:pathLst>
            </a:custGeom>
            <a:blipFill>
              <a:blip r:embed="rId3">
                <a:extLst>
                  <a:ext uri="{96DAC541-7B7A-43D3-8B79-37D633B846F1}">
                    <asvg:svgBlip xmlns="" xmlns:asvg="http://schemas.microsoft.com/office/drawing/2016/SVG/main" r:embed="rId4"/>
                  </a:ext>
                </a:extLst>
              </a:blip>
              <a:stretch>
                <a:fillRect t="-64106" b="-54807"/>
              </a:stretch>
            </a:blipFill>
          </p:spPr>
        </p:sp>
        <p:sp>
          <p:nvSpPr>
            <p:cNvPr id="20" name="Freeform 19"/>
            <p:cNvSpPr/>
            <p:nvPr/>
          </p:nvSpPr>
          <p:spPr>
            <a:xfrm>
              <a:off x="0" y="5207564"/>
              <a:ext cx="7041607" cy="3371568"/>
            </a:xfrm>
            <a:custGeom>
              <a:avLst/>
              <a:gdLst/>
              <a:ahLst/>
              <a:cxnLst/>
              <a:rect l="l" t="t" r="r" b="b"/>
              <a:pathLst>
                <a:path w="7041607" h="3371568">
                  <a:moveTo>
                    <a:pt x="0" y="0"/>
                  </a:moveTo>
                  <a:lnTo>
                    <a:pt x="7041607" y="0"/>
                  </a:lnTo>
                  <a:lnTo>
                    <a:pt x="7041607" y="3371568"/>
                  </a:lnTo>
                  <a:lnTo>
                    <a:pt x="0" y="3371568"/>
                  </a:lnTo>
                  <a:lnTo>
                    <a:pt x="0" y="0"/>
                  </a:lnTo>
                  <a:close/>
                </a:path>
              </a:pathLst>
            </a:custGeom>
            <a:blipFill>
              <a:blip r:embed="rId3">
                <a:extLst>
                  <a:ext uri="{96DAC541-7B7A-43D3-8B79-37D633B846F1}">
                    <asvg:svgBlip xmlns="" xmlns:asvg="http://schemas.microsoft.com/office/drawing/2016/SVG/main" r:embed="rId4"/>
                  </a:ext>
                </a:extLst>
              </a:blip>
              <a:stretch>
                <a:fillRect t="-64106" b="-54807"/>
              </a:stretch>
            </a:blipFill>
          </p:spPr>
        </p:sp>
      </p:grpSp>
      <p:sp>
        <p:nvSpPr>
          <p:cNvPr id="24" name="TextBox 4"/>
          <p:cNvSpPr txBox="1"/>
          <p:nvPr/>
        </p:nvSpPr>
        <p:spPr>
          <a:xfrm>
            <a:off x="2325526" y="1366693"/>
            <a:ext cx="5562599" cy="795089"/>
          </a:xfrm>
          <a:prstGeom prst="rect">
            <a:avLst/>
          </a:prstGeom>
        </p:spPr>
        <p:txBody>
          <a:bodyPr wrap="square" lIns="0" tIns="0" rIns="0" bIns="0" rtlCol="0" anchor="t">
            <a:spAutoFit/>
          </a:bodyPr>
          <a:lstStyle/>
          <a:p>
            <a:pPr algn="ctr">
              <a:lnSpc>
                <a:spcPts val="3107"/>
              </a:lnSpc>
            </a:pPr>
            <a:r>
              <a:rPr lang="tr-TR" sz="2000" spc="335" dirty="0" smtClean="0">
                <a:solidFill>
                  <a:srgbClr val="000000"/>
                </a:solidFill>
                <a:latin typeface="Algerian" pitchFamily="82" charset="0"/>
              </a:rPr>
              <a:t>SAĞLIK, </a:t>
            </a:r>
            <a:r>
              <a:rPr lang="tr-TR" sz="2000" spc="335" dirty="0" err="1" smtClean="0">
                <a:solidFill>
                  <a:srgbClr val="000000"/>
                </a:solidFill>
                <a:latin typeface="Algerian" pitchFamily="82" charset="0"/>
              </a:rPr>
              <a:t>KÜLTÜr</a:t>
            </a:r>
            <a:r>
              <a:rPr lang="tr-TR" sz="2000" spc="335" dirty="0" smtClean="0">
                <a:solidFill>
                  <a:srgbClr val="000000"/>
                </a:solidFill>
                <a:latin typeface="Algerian" pitchFamily="82" charset="0"/>
              </a:rPr>
              <a:t> ve SPOR Dairesi </a:t>
            </a:r>
            <a:r>
              <a:rPr lang="tr-TR" sz="2000" spc="335" dirty="0" err="1" smtClean="0">
                <a:solidFill>
                  <a:srgbClr val="000000"/>
                </a:solidFill>
                <a:latin typeface="Algerian" pitchFamily="82" charset="0"/>
              </a:rPr>
              <a:t>BaŞKANLIĞI</a:t>
            </a:r>
            <a:endParaRPr lang="en-US" sz="2000" spc="335" dirty="0">
              <a:solidFill>
                <a:srgbClr val="000000"/>
              </a:solidFill>
              <a:latin typeface="Algerian" pitchFamily="82" charset="0"/>
            </a:endParaRPr>
          </a:p>
        </p:txBody>
      </p:sp>
      <p:sp>
        <p:nvSpPr>
          <p:cNvPr id="3" name="Dikdörtgen 2"/>
          <p:cNvSpPr/>
          <p:nvPr/>
        </p:nvSpPr>
        <p:spPr>
          <a:xfrm>
            <a:off x="1293502" y="2609383"/>
            <a:ext cx="6934200" cy="3439403"/>
          </a:xfrm>
          <a:prstGeom prst="rect">
            <a:avLst/>
          </a:prstGeom>
        </p:spPr>
        <p:txBody>
          <a:bodyPr wrap="square">
            <a:spAutoFit/>
          </a:bodyPr>
          <a:lstStyle/>
          <a:p>
            <a:pPr algn="just">
              <a:lnSpc>
                <a:spcPts val="2870"/>
              </a:lnSpc>
              <a:spcBef>
                <a:spcPct val="0"/>
              </a:spcBef>
            </a:pPr>
            <a:endParaRPr lang="en-US" dirty="0">
              <a:solidFill>
                <a:srgbClr val="252629"/>
              </a:solidFill>
              <a:latin typeface="Century Gothic" pitchFamily="34" charset="0"/>
            </a:endParaRPr>
          </a:p>
          <a:p>
            <a:pPr marL="285750" indent="-285750" algn="just">
              <a:lnSpc>
                <a:spcPts val="2870"/>
              </a:lnSpc>
              <a:spcBef>
                <a:spcPct val="0"/>
              </a:spcBef>
              <a:buFont typeface="Wingdings" pitchFamily="2" charset="2"/>
              <a:buChar char="Ø"/>
            </a:pPr>
            <a:r>
              <a:rPr lang="en-US" dirty="0" err="1">
                <a:solidFill>
                  <a:srgbClr val="252629"/>
                </a:solidFill>
                <a:latin typeface="Century Gothic" pitchFamily="34" charset="0"/>
              </a:rPr>
              <a:t>Öğrencilerin</a:t>
            </a:r>
            <a:r>
              <a:rPr lang="en-US" dirty="0">
                <a:solidFill>
                  <a:srgbClr val="252629"/>
                </a:solidFill>
                <a:latin typeface="Century Gothic" pitchFamily="34" charset="0"/>
              </a:rPr>
              <a:t> </a:t>
            </a:r>
            <a:r>
              <a:rPr lang="en-US" dirty="0" err="1">
                <a:solidFill>
                  <a:srgbClr val="252629"/>
                </a:solidFill>
                <a:latin typeface="Century Gothic" pitchFamily="34" charset="0"/>
              </a:rPr>
              <a:t>ve</a:t>
            </a:r>
            <a:r>
              <a:rPr lang="en-US" dirty="0">
                <a:solidFill>
                  <a:srgbClr val="252629"/>
                </a:solidFill>
                <a:latin typeface="Century Gothic" pitchFamily="34" charset="0"/>
              </a:rPr>
              <a:t> </a:t>
            </a:r>
            <a:r>
              <a:rPr lang="en-US" dirty="0" err="1" smtClean="0">
                <a:solidFill>
                  <a:srgbClr val="252629"/>
                </a:solidFill>
                <a:latin typeface="Century Gothic" pitchFamily="34" charset="0"/>
              </a:rPr>
              <a:t>personelin</a:t>
            </a:r>
            <a:r>
              <a:rPr lang="tr-TR" dirty="0">
                <a:solidFill>
                  <a:srgbClr val="252629"/>
                </a:solidFill>
                <a:latin typeface="Century Gothic" pitchFamily="34" charset="0"/>
              </a:rPr>
              <a:t> </a:t>
            </a:r>
            <a:r>
              <a:rPr lang="en-US" dirty="0" smtClean="0">
                <a:solidFill>
                  <a:srgbClr val="252629"/>
                </a:solidFill>
                <a:latin typeface="Century Gothic" pitchFamily="34" charset="0"/>
              </a:rPr>
              <a:t> </a:t>
            </a:r>
            <a:r>
              <a:rPr lang="en-US" dirty="0" err="1">
                <a:solidFill>
                  <a:srgbClr val="252629"/>
                </a:solidFill>
                <a:latin typeface="Century Gothic" pitchFamily="34" charset="0"/>
              </a:rPr>
              <a:t>barınma</a:t>
            </a:r>
            <a:r>
              <a:rPr lang="en-US" dirty="0">
                <a:solidFill>
                  <a:srgbClr val="252629"/>
                </a:solidFill>
                <a:latin typeface="Century Gothic" pitchFamily="34" charset="0"/>
              </a:rPr>
              <a:t>, </a:t>
            </a:r>
            <a:r>
              <a:rPr lang="en-US" dirty="0" err="1">
                <a:solidFill>
                  <a:srgbClr val="252629"/>
                </a:solidFill>
                <a:latin typeface="Century Gothic" pitchFamily="34" charset="0"/>
              </a:rPr>
              <a:t>beslenme</a:t>
            </a:r>
            <a:r>
              <a:rPr lang="en-US" dirty="0">
                <a:solidFill>
                  <a:srgbClr val="252629"/>
                </a:solidFill>
                <a:latin typeface="Century Gothic" pitchFamily="34" charset="0"/>
              </a:rPr>
              <a:t>, </a:t>
            </a:r>
            <a:r>
              <a:rPr lang="en-US" dirty="0" err="1">
                <a:solidFill>
                  <a:srgbClr val="252629"/>
                </a:solidFill>
                <a:latin typeface="Century Gothic" pitchFamily="34" charset="0"/>
              </a:rPr>
              <a:t>çalışma</a:t>
            </a:r>
            <a:r>
              <a:rPr lang="en-US" dirty="0">
                <a:solidFill>
                  <a:srgbClr val="252629"/>
                </a:solidFill>
                <a:latin typeface="Century Gothic" pitchFamily="34" charset="0"/>
              </a:rPr>
              <a:t>, </a:t>
            </a:r>
            <a:r>
              <a:rPr lang="en-US" dirty="0" err="1">
                <a:solidFill>
                  <a:srgbClr val="252629"/>
                </a:solidFill>
                <a:latin typeface="Century Gothic" pitchFamily="34" charset="0"/>
              </a:rPr>
              <a:t>dinlenme</a:t>
            </a:r>
            <a:r>
              <a:rPr lang="en-US" dirty="0">
                <a:solidFill>
                  <a:srgbClr val="252629"/>
                </a:solidFill>
                <a:latin typeface="Century Gothic" pitchFamily="34" charset="0"/>
              </a:rPr>
              <a:t>, </a:t>
            </a:r>
            <a:r>
              <a:rPr lang="en-US" dirty="0" err="1" smtClean="0">
                <a:solidFill>
                  <a:srgbClr val="252629"/>
                </a:solidFill>
                <a:latin typeface="Century Gothic" pitchFamily="34" charset="0"/>
              </a:rPr>
              <a:t>sağlık</a:t>
            </a:r>
            <a:r>
              <a:rPr lang="tr-TR" dirty="0" smtClean="0">
                <a:solidFill>
                  <a:srgbClr val="252629"/>
                </a:solidFill>
                <a:latin typeface="Century Gothic" pitchFamily="34" charset="0"/>
              </a:rPr>
              <a:t> (beden ve ruh)</a:t>
            </a:r>
            <a:r>
              <a:rPr lang="en-US" dirty="0" smtClean="0">
                <a:solidFill>
                  <a:srgbClr val="252629"/>
                </a:solidFill>
                <a:latin typeface="Century Gothic" pitchFamily="34" charset="0"/>
              </a:rPr>
              <a:t>, </a:t>
            </a:r>
            <a:r>
              <a:rPr lang="en-US" dirty="0" err="1">
                <a:solidFill>
                  <a:srgbClr val="252629"/>
                </a:solidFill>
                <a:latin typeface="Century Gothic" pitchFamily="34" charset="0"/>
              </a:rPr>
              <a:t>kültür</a:t>
            </a:r>
            <a:r>
              <a:rPr lang="en-US" dirty="0">
                <a:solidFill>
                  <a:srgbClr val="252629"/>
                </a:solidFill>
                <a:latin typeface="Century Gothic" pitchFamily="34" charset="0"/>
              </a:rPr>
              <a:t>, </a:t>
            </a:r>
            <a:r>
              <a:rPr lang="en-US" dirty="0" err="1">
                <a:solidFill>
                  <a:srgbClr val="252629"/>
                </a:solidFill>
                <a:latin typeface="Century Gothic" pitchFamily="34" charset="0"/>
              </a:rPr>
              <a:t>spor</a:t>
            </a:r>
            <a:r>
              <a:rPr lang="en-US" dirty="0" smtClean="0">
                <a:solidFill>
                  <a:srgbClr val="252629"/>
                </a:solidFill>
                <a:latin typeface="Century Gothic" pitchFamily="34" charset="0"/>
              </a:rPr>
              <a:t>, </a:t>
            </a:r>
            <a:r>
              <a:rPr lang="en-US" dirty="0" err="1">
                <a:solidFill>
                  <a:srgbClr val="252629"/>
                </a:solidFill>
                <a:latin typeface="Century Gothic" pitchFamily="34" charset="0"/>
              </a:rPr>
              <a:t>rehberlik</a:t>
            </a:r>
            <a:r>
              <a:rPr lang="en-US" dirty="0">
                <a:solidFill>
                  <a:srgbClr val="252629"/>
                </a:solidFill>
                <a:latin typeface="Century Gothic" pitchFamily="34" charset="0"/>
              </a:rPr>
              <a:t> ve </a:t>
            </a:r>
            <a:r>
              <a:rPr lang="en-US" dirty="0" err="1">
                <a:solidFill>
                  <a:srgbClr val="252629"/>
                </a:solidFill>
                <a:latin typeface="Century Gothic" pitchFamily="34" charset="0"/>
              </a:rPr>
              <a:t>ilgi</a:t>
            </a:r>
            <a:r>
              <a:rPr lang="en-US" dirty="0">
                <a:solidFill>
                  <a:srgbClr val="252629"/>
                </a:solidFill>
                <a:latin typeface="Century Gothic" pitchFamily="34" charset="0"/>
              </a:rPr>
              <a:t> </a:t>
            </a:r>
            <a:r>
              <a:rPr lang="en-US" dirty="0" err="1">
                <a:solidFill>
                  <a:srgbClr val="252629"/>
                </a:solidFill>
                <a:latin typeface="Century Gothic" pitchFamily="34" charset="0"/>
              </a:rPr>
              <a:t>alanlarına</a:t>
            </a:r>
            <a:r>
              <a:rPr lang="en-US" dirty="0">
                <a:solidFill>
                  <a:srgbClr val="252629"/>
                </a:solidFill>
                <a:latin typeface="Century Gothic" pitchFamily="34" charset="0"/>
              </a:rPr>
              <a:t> </a:t>
            </a:r>
            <a:r>
              <a:rPr lang="en-US" dirty="0" err="1">
                <a:solidFill>
                  <a:srgbClr val="252629"/>
                </a:solidFill>
                <a:latin typeface="Century Gothic" pitchFamily="34" charset="0"/>
              </a:rPr>
              <a:t>göre</a:t>
            </a:r>
            <a:r>
              <a:rPr lang="en-US" dirty="0">
                <a:solidFill>
                  <a:srgbClr val="252629"/>
                </a:solidFill>
                <a:latin typeface="Century Gothic" pitchFamily="34" charset="0"/>
              </a:rPr>
              <a:t> </a:t>
            </a:r>
            <a:r>
              <a:rPr lang="en-US" dirty="0" err="1">
                <a:solidFill>
                  <a:srgbClr val="252629"/>
                </a:solidFill>
                <a:latin typeface="Century Gothic" pitchFamily="34" charset="0"/>
              </a:rPr>
              <a:t>boş</a:t>
            </a:r>
            <a:r>
              <a:rPr lang="en-US" dirty="0">
                <a:solidFill>
                  <a:srgbClr val="252629"/>
                </a:solidFill>
                <a:latin typeface="Century Gothic" pitchFamily="34" charset="0"/>
              </a:rPr>
              <a:t> </a:t>
            </a:r>
            <a:r>
              <a:rPr lang="en-US" dirty="0" err="1">
                <a:solidFill>
                  <a:srgbClr val="252629"/>
                </a:solidFill>
                <a:latin typeface="Century Gothic" pitchFamily="34" charset="0"/>
              </a:rPr>
              <a:t>zamanlarını</a:t>
            </a:r>
            <a:r>
              <a:rPr lang="en-US" dirty="0">
                <a:solidFill>
                  <a:srgbClr val="252629"/>
                </a:solidFill>
                <a:latin typeface="Century Gothic" pitchFamily="34" charset="0"/>
              </a:rPr>
              <a:t> </a:t>
            </a:r>
            <a:r>
              <a:rPr lang="en-US" dirty="0" err="1">
                <a:solidFill>
                  <a:srgbClr val="252629"/>
                </a:solidFill>
                <a:latin typeface="Century Gothic" pitchFamily="34" charset="0"/>
              </a:rPr>
              <a:t>değerlendirmek</a:t>
            </a:r>
            <a:r>
              <a:rPr lang="en-US" dirty="0">
                <a:solidFill>
                  <a:srgbClr val="252629"/>
                </a:solidFill>
                <a:latin typeface="Century Gothic" pitchFamily="34" charset="0"/>
              </a:rPr>
              <a:t>, </a:t>
            </a:r>
            <a:r>
              <a:rPr lang="en-US" dirty="0" err="1">
                <a:solidFill>
                  <a:srgbClr val="252629"/>
                </a:solidFill>
                <a:latin typeface="Century Gothic" pitchFamily="34" charset="0"/>
              </a:rPr>
              <a:t>yeni</a:t>
            </a:r>
            <a:r>
              <a:rPr lang="en-US" dirty="0">
                <a:solidFill>
                  <a:srgbClr val="252629"/>
                </a:solidFill>
                <a:latin typeface="Century Gothic" pitchFamily="34" charset="0"/>
              </a:rPr>
              <a:t> </a:t>
            </a:r>
            <a:r>
              <a:rPr lang="en-US" dirty="0" err="1">
                <a:solidFill>
                  <a:srgbClr val="252629"/>
                </a:solidFill>
                <a:latin typeface="Century Gothic" pitchFamily="34" charset="0"/>
              </a:rPr>
              <a:t>ilgi</a:t>
            </a:r>
            <a:r>
              <a:rPr lang="en-US" dirty="0">
                <a:solidFill>
                  <a:srgbClr val="252629"/>
                </a:solidFill>
                <a:latin typeface="Century Gothic" pitchFamily="34" charset="0"/>
              </a:rPr>
              <a:t> </a:t>
            </a:r>
            <a:r>
              <a:rPr lang="en-US" dirty="0" err="1">
                <a:solidFill>
                  <a:srgbClr val="252629"/>
                </a:solidFill>
                <a:latin typeface="Century Gothic" pitchFamily="34" charset="0"/>
              </a:rPr>
              <a:t>alanları</a:t>
            </a:r>
            <a:r>
              <a:rPr lang="en-US" dirty="0">
                <a:solidFill>
                  <a:srgbClr val="252629"/>
                </a:solidFill>
                <a:latin typeface="Century Gothic" pitchFamily="34" charset="0"/>
              </a:rPr>
              <a:t> </a:t>
            </a:r>
            <a:r>
              <a:rPr lang="en-US" dirty="0" err="1">
                <a:solidFill>
                  <a:srgbClr val="252629"/>
                </a:solidFill>
                <a:latin typeface="Century Gothic" pitchFamily="34" charset="0"/>
              </a:rPr>
              <a:t>kazanmalarını</a:t>
            </a:r>
            <a:r>
              <a:rPr lang="en-US" dirty="0">
                <a:solidFill>
                  <a:srgbClr val="252629"/>
                </a:solidFill>
                <a:latin typeface="Century Gothic" pitchFamily="34" charset="0"/>
              </a:rPr>
              <a:t> </a:t>
            </a:r>
            <a:r>
              <a:rPr lang="en-US" dirty="0" err="1">
                <a:solidFill>
                  <a:srgbClr val="252629"/>
                </a:solidFill>
                <a:latin typeface="Century Gothic" pitchFamily="34" charset="0"/>
              </a:rPr>
              <a:t>sağlamak</a:t>
            </a:r>
            <a:r>
              <a:rPr lang="en-US" dirty="0">
                <a:solidFill>
                  <a:srgbClr val="252629"/>
                </a:solidFill>
                <a:latin typeface="Century Gothic" pitchFamily="34" charset="0"/>
              </a:rPr>
              <a:t>, </a:t>
            </a:r>
            <a:r>
              <a:rPr lang="en-US" dirty="0" err="1">
                <a:solidFill>
                  <a:srgbClr val="252629"/>
                </a:solidFill>
                <a:latin typeface="Century Gothic" pitchFamily="34" charset="0"/>
              </a:rPr>
              <a:t>gerek</a:t>
            </a:r>
            <a:r>
              <a:rPr lang="en-US" dirty="0">
                <a:solidFill>
                  <a:srgbClr val="252629"/>
                </a:solidFill>
                <a:latin typeface="Century Gothic" pitchFamily="34" charset="0"/>
              </a:rPr>
              <a:t> </a:t>
            </a:r>
            <a:r>
              <a:rPr lang="en-US" dirty="0" err="1">
                <a:solidFill>
                  <a:srgbClr val="252629"/>
                </a:solidFill>
                <a:latin typeface="Century Gothic" pitchFamily="34" charset="0"/>
              </a:rPr>
              <a:t>sağlık</a:t>
            </a:r>
            <a:r>
              <a:rPr lang="en-US" dirty="0">
                <a:solidFill>
                  <a:srgbClr val="252629"/>
                </a:solidFill>
                <a:latin typeface="Century Gothic" pitchFamily="34" charset="0"/>
              </a:rPr>
              <a:t> ve </a:t>
            </a:r>
            <a:r>
              <a:rPr lang="en-US" dirty="0" err="1">
                <a:solidFill>
                  <a:srgbClr val="252629"/>
                </a:solidFill>
                <a:latin typeface="Century Gothic" pitchFamily="34" charset="0"/>
              </a:rPr>
              <a:t>gerekse</a:t>
            </a:r>
            <a:r>
              <a:rPr lang="en-US" dirty="0">
                <a:solidFill>
                  <a:srgbClr val="252629"/>
                </a:solidFill>
                <a:latin typeface="Century Gothic" pitchFamily="34" charset="0"/>
              </a:rPr>
              <a:t> </a:t>
            </a:r>
            <a:r>
              <a:rPr lang="en-US" dirty="0" err="1">
                <a:solidFill>
                  <a:srgbClr val="252629"/>
                </a:solidFill>
                <a:latin typeface="Century Gothic" pitchFamily="34" charset="0"/>
              </a:rPr>
              <a:t>sosyal</a:t>
            </a:r>
            <a:r>
              <a:rPr lang="en-US" dirty="0">
                <a:solidFill>
                  <a:srgbClr val="252629"/>
                </a:solidFill>
                <a:latin typeface="Century Gothic" pitchFamily="34" charset="0"/>
              </a:rPr>
              <a:t> </a:t>
            </a:r>
            <a:r>
              <a:rPr lang="en-US" dirty="0" err="1">
                <a:solidFill>
                  <a:srgbClr val="252629"/>
                </a:solidFill>
                <a:latin typeface="Century Gothic" pitchFamily="34" charset="0"/>
              </a:rPr>
              <a:t>durumlarının</a:t>
            </a:r>
            <a:r>
              <a:rPr lang="en-US" dirty="0">
                <a:solidFill>
                  <a:srgbClr val="252629"/>
                </a:solidFill>
                <a:latin typeface="Century Gothic" pitchFamily="34" charset="0"/>
              </a:rPr>
              <a:t> </a:t>
            </a:r>
            <a:r>
              <a:rPr lang="en-US" dirty="0" err="1">
                <a:solidFill>
                  <a:srgbClr val="252629"/>
                </a:solidFill>
                <a:latin typeface="Century Gothic" pitchFamily="34" charset="0"/>
              </a:rPr>
              <a:t>iyileşmesine</a:t>
            </a:r>
            <a:r>
              <a:rPr lang="en-US" dirty="0">
                <a:solidFill>
                  <a:srgbClr val="252629"/>
                </a:solidFill>
                <a:latin typeface="Century Gothic" pitchFamily="34" charset="0"/>
              </a:rPr>
              <a:t>, </a:t>
            </a:r>
            <a:r>
              <a:rPr lang="en-US" dirty="0" err="1">
                <a:solidFill>
                  <a:srgbClr val="252629"/>
                </a:solidFill>
                <a:latin typeface="Century Gothic" pitchFamily="34" charset="0"/>
              </a:rPr>
              <a:t>yeteneklerinin</a:t>
            </a:r>
            <a:r>
              <a:rPr lang="en-US" dirty="0">
                <a:solidFill>
                  <a:srgbClr val="252629"/>
                </a:solidFill>
                <a:latin typeface="Century Gothic" pitchFamily="34" charset="0"/>
              </a:rPr>
              <a:t> ve </a:t>
            </a:r>
            <a:r>
              <a:rPr lang="en-US" dirty="0" err="1">
                <a:solidFill>
                  <a:srgbClr val="252629"/>
                </a:solidFill>
                <a:latin typeface="Century Gothic" pitchFamily="34" charset="0"/>
              </a:rPr>
              <a:t>kişiliklerinin</a:t>
            </a:r>
            <a:r>
              <a:rPr lang="en-US" dirty="0">
                <a:solidFill>
                  <a:srgbClr val="252629"/>
                </a:solidFill>
                <a:latin typeface="Century Gothic" pitchFamily="34" charset="0"/>
              </a:rPr>
              <a:t> </a:t>
            </a:r>
            <a:r>
              <a:rPr lang="en-US" dirty="0" err="1">
                <a:solidFill>
                  <a:srgbClr val="252629"/>
                </a:solidFill>
                <a:latin typeface="Century Gothic" pitchFamily="34" charset="0"/>
              </a:rPr>
              <a:t>gelişmesine</a:t>
            </a:r>
            <a:r>
              <a:rPr lang="en-US" dirty="0">
                <a:solidFill>
                  <a:srgbClr val="252629"/>
                </a:solidFill>
                <a:latin typeface="Century Gothic" pitchFamily="34" charset="0"/>
              </a:rPr>
              <a:t> </a:t>
            </a:r>
            <a:r>
              <a:rPr lang="en-US" dirty="0" err="1">
                <a:solidFill>
                  <a:srgbClr val="252629"/>
                </a:solidFill>
                <a:latin typeface="Century Gothic" pitchFamily="34" charset="0"/>
              </a:rPr>
              <a:t>imkan</a:t>
            </a:r>
            <a:r>
              <a:rPr lang="en-US" dirty="0">
                <a:solidFill>
                  <a:srgbClr val="252629"/>
                </a:solidFill>
                <a:latin typeface="Century Gothic" pitchFamily="34" charset="0"/>
              </a:rPr>
              <a:t> </a:t>
            </a:r>
            <a:r>
              <a:rPr lang="en-US" dirty="0" err="1">
                <a:solidFill>
                  <a:srgbClr val="252629"/>
                </a:solidFill>
                <a:latin typeface="Century Gothic" pitchFamily="34" charset="0"/>
              </a:rPr>
              <a:t>verecek</a:t>
            </a:r>
            <a:r>
              <a:rPr lang="en-US" dirty="0">
                <a:solidFill>
                  <a:srgbClr val="252629"/>
                </a:solidFill>
                <a:latin typeface="Century Gothic" pitchFamily="34" charset="0"/>
              </a:rPr>
              <a:t> </a:t>
            </a:r>
            <a:r>
              <a:rPr lang="en-US" dirty="0" err="1">
                <a:solidFill>
                  <a:srgbClr val="252629"/>
                </a:solidFill>
                <a:latin typeface="Century Gothic" pitchFamily="34" charset="0"/>
              </a:rPr>
              <a:t>hizmetler</a:t>
            </a:r>
            <a:r>
              <a:rPr lang="en-US" dirty="0">
                <a:solidFill>
                  <a:srgbClr val="252629"/>
                </a:solidFill>
                <a:latin typeface="Century Gothic" pitchFamily="34" charset="0"/>
              </a:rPr>
              <a:t> </a:t>
            </a:r>
            <a:r>
              <a:rPr lang="en-US" dirty="0" err="1">
                <a:solidFill>
                  <a:srgbClr val="252629"/>
                </a:solidFill>
                <a:latin typeface="Century Gothic" pitchFamily="34" charset="0"/>
              </a:rPr>
              <a:t>sunmaktır</a:t>
            </a:r>
            <a:r>
              <a:rPr lang="en-US" dirty="0">
                <a:solidFill>
                  <a:srgbClr val="252629"/>
                </a:solidFill>
                <a:latin typeface="Century Gothic" pitchFamily="34" charset="0"/>
              </a:rPr>
              <a:t>.</a:t>
            </a:r>
            <a:endParaRPr lang="tr-TR" dirty="0">
              <a:solidFill>
                <a:srgbClr val="252629"/>
              </a:solidFill>
              <a:latin typeface="Century Gothic" pitchFamily="34" charset="0"/>
            </a:endParaRPr>
          </a:p>
          <a:p>
            <a:pPr marL="285750" indent="-285750" algn="just">
              <a:lnSpc>
                <a:spcPts val="2870"/>
              </a:lnSpc>
              <a:spcBef>
                <a:spcPct val="0"/>
              </a:spcBef>
              <a:buFont typeface="Wingdings" pitchFamily="2" charset="2"/>
              <a:buChar char="Ø"/>
            </a:pPr>
            <a:endParaRPr lang="tr-TR" dirty="0">
              <a:solidFill>
                <a:srgbClr val="252629"/>
              </a:solidFill>
              <a:latin typeface="Century Gothic" pitchFamily="34" charset="0"/>
            </a:endParaRPr>
          </a:p>
          <a:p>
            <a:pPr marL="285750" indent="-285750" algn="just">
              <a:lnSpc>
                <a:spcPts val="2870"/>
              </a:lnSpc>
              <a:spcBef>
                <a:spcPct val="0"/>
              </a:spcBef>
              <a:buFont typeface="Wingdings" pitchFamily="2" charset="2"/>
              <a:buChar char="Ø"/>
            </a:pPr>
            <a:r>
              <a:rPr lang="tr-TR" dirty="0">
                <a:solidFill>
                  <a:srgbClr val="252629"/>
                </a:solidFill>
                <a:latin typeface="Century Gothic" pitchFamily="34" charset="0"/>
              </a:rPr>
              <a:t>Sağlık, Kültür ve Spor Daire Başkanı </a:t>
            </a:r>
            <a:r>
              <a:rPr lang="tr-TR" dirty="0" err="1">
                <a:solidFill>
                  <a:srgbClr val="252629"/>
                </a:solidFill>
                <a:latin typeface="Century Gothic" pitchFamily="34" charset="0"/>
              </a:rPr>
              <a:t>Öğr</a:t>
            </a:r>
            <a:r>
              <a:rPr lang="tr-TR" dirty="0">
                <a:solidFill>
                  <a:srgbClr val="252629"/>
                </a:solidFill>
                <a:latin typeface="Century Gothic" pitchFamily="34" charset="0"/>
              </a:rPr>
              <a:t>. Gör. Feridun DAĞ</a:t>
            </a:r>
            <a:endParaRPr lang="en-US" dirty="0">
              <a:solidFill>
                <a:srgbClr val="252629"/>
              </a:solidFill>
              <a:latin typeface="Century Gothic" pitchFamily="34" charset="0"/>
            </a:endParaRPr>
          </a:p>
        </p:txBody>
      </p:sp>
      <p:sp>
        <p:nvSpPr>
          <p:cNvPr id="26" name="Freeform 8"/>
          <p:cNvSpPr/>
          <p:nvPr/>
        </p:nvSpPr>
        <p:spPr>
          <a:xfrm>
            <a:off x="5689536" y="6467160"/>
            <a:ext cx="2146041" cy="1886586"/>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b="-33333"/>
            </a:stretch>
          </a:blipFill>
        </p:spPr>
      </p:sp>
      <p:grpSp>
        <p:nvGrpSpPr>
          <p:cNvPr id="21" name="Group 15"/>
          <p:cNvGrpSpPr/>
          <p:nvPr/>
        </p:nvGrpSpPr>
        <p:grpSpPr>
          <a:xfrm>
            <a:off x="9656124" y="413779"/>
            <a:ext cx="7624328" cy="8648700"/>
            <a:chOff x="0" y="0"/>
            <a:chExt cx="7041607" cy="10422868"/>
          </a:xfrm>
        </p:grpSpPr>
        <p:sp>
          <p:nvSpPr>
            <p:cNvPr id="22" name="Freeform 16"/>
            <p:cNvSpPr/>
            <p:nvPr/>
          </p:nvSpPr>
          <p:spPr>
            <a:xfrm>
              <a:off x="0" y="0"/>
              <a:ext cx="7041607" cy="2178929"/>
            </a:xfrm>
            <a:custGeom>
              <a:avLst/>
              <a:gdLst/>
              <a:ahLst/>
              <a:cxnLst/>
              <a:rect l="l" t="t" r="r" b="b"/>
              <a:pathLst>
                <a:path w="7041607" h="2178929">
                  <a:moveTo>
                    <a:pt x="0" y="0"/>
                  </a:moveTo>
                  <a:lnTo>
                    <a:pt x="7041607" y="0"/>
                  </a:lnTo>
                  <a:lnTo>
                    <a:pt x="7041607" y="2178929"/>
                  </a:lnTo>
                  <a:lnTo>
                    <a:pt x="0" y="2178929"/>
                  </a:lnTo>
                  <a:lnTo>
                    <a:pt x="0" y="0"/>
                  </a:lnTo>
                  <a:close/>
                </a:path>
              </a:pathLst>
            </a:custGeom>
            <a:blipFill>
              <a:blip r:embed="rId3">
                <a:extLst>
                  <a:ext uri="{96DAC541-7B7A-43D3-8B79-37D633B846F1}">
                    <asvg:svgBlip xmlns="" xmlns:asvg="http://schemas.microsoft.com/office/drawing/2016/SVG/main" r:embed="rId4"/>
                  </a:ext>
                </a:extLst>
              </a:blip>
              <a:stretch>
                <a:fillRect b="-238736"/>
              </a:stretch>
            </a:blipFill>
          </p:spPr>
        </p:sp>
        <p:sp>
          <p:nvSpPr>
            <p:cNvPr id="23" name="Freeform 17"/>
            <p:cNvSpPr/>
            <p:nvPr/>
          </p:nvSpPr>
          <p:spPr>
            <a:xfrm>
              <a:off x="0" y="8535428"/>
              <a:ext cx="7041607" cy="1887440"/>
            </a:xfrm>
            <a:custGeom>
              <a:avLst/>
              <a:gdLst/>
              <a:ahLst/>
              <a:cxnLst/>
              <a:rect l="l" t="t" r="r" b="b"/>
              <a:pathLst>
                <a:path w="7041607" h="1887440">
                  <a:moveTo>
                    <a:pt x="0" y="0"/>
                  </a:moveTo>
                  <a:lnTo>
                    <a:pt x="7041607" y="0"/>
                  </a:lnTo>
                  <a:lnTo>
                    <a:pt x="7041607" y="1887440"/>
                  </a:lnTo>
                  <a:lnTo>
                    <a:pt x="0" y="1887440"/>
                  </a:lnTo>
                  <a:lnTo>
                    <a:pt x="0" y="0"/>
                  </a:lnTo>
                  <a:close/>
                </a:path>
              </a:pathLst>
            </a:custGeom>
            <a:blipFill>
              <a:blip r:embed="rId3">
                <a:extLst>
                  <a:ext uri="{96DAC541-7B7A-43D3-8B79-37D633B846F1}">
                    <asvg:svgBlip xmlns="" xmlns:asvg="http://schemas.microsoft.com/office/drawing/2016/SVG/main" r:embed="rId4"/>
                  </a:ext>
                </a:extLst>
              </a:blip>
              <a:stretch>
                <a:fillRect t="-291050"/>
              </a:stretch>
            </a:blipFill>
          </p:spPr>
        </p:sp>
        <p:sp>
          <p:nvSpPr>
            <p:cNvPr id="27" name="Freeform 18"/>
            <p:cNvSpPr/>
            <p:nvPr/>
          </p:nvSpPr>
          <p:spPr>
            <a:xfrm>
              <a:off x="0" y="2085188"/>
              <a:ext cx="7041607" cy="3371568"/>
            </a:xfrm>
            <a:custGeom>
              <a:avLst/>
              <a:gdLst/>
              <a:ahLst/>
              <a:cxnLst/>
              <a:rect l="l" t="t" r="r" b="b"/>
              <a:pathLst>
                <a:path w="7041607" h="3371568">
                  <a:moveTo>
                    <a:pt x="0" y="0"/>
                  </a:moveTo>
                  <a:lnTo>
                    <a:pt x="7041607" y="0"/>
                  </a:lnTo>
                  <a:lnTo>
                    <a:pt x="7041607" y="3371568"/>
                  </a:lnTo>
                  <a:lnTo>
                    <a:pt x="0" y="3371568"/>
                  </a:lnTo>
                  <a:lnTo>
                    <a:pt x="0" y="0"/>
                  </a:lnTo>
                  <a:close/>
                </a:path>
              </a:pathLst>
            </a:custGeom>
            <a:blipFill>
              <a:blip r:embed="rId3">
                <a:extLst>
                  <a:ext uri="{96DAC541-7B7A-43D3-8B79-37D633B846F1}">
                    <asvg:svgBlip xmlns="" xmlns:asvg="http://schemas.microsoft.com/office/drawing/2016/SVG/main" r:embed="rId4"/>
                  </a:ext>
                </a:extLst>
              </a:blip>
              <a:stretch>
                <a:fillRect t="-64106" b="-54807"/>
              </a:stretch>
            </a:blipFill>
          </p:spPr>
        </p:sp>
        <p:sp>
          <p:nvSpPr>
            <p:cNvPr id="28" name="Freeform 19"/>
            <p:cNvSpPr/>
            <p:nvPr/>
          </p:nvSpPr>
          <p:spPr>
            <a:xfrm>
              <a:off x="0" y="5207564"/>
              <a:ext cx="7041607" cy="3371568"/>
            </a:xfrm>
            <a:custGeom>
              <a:avLst/>
              <a:gdLst/>
              <a:ahLst/>
              <a:cxnLst/>
              <a:rect l="l" t="t" r="r" b="b"/>
              <a:pathLst>
                <a:path w="7041607" h="3371568">
                  <a:moveTo>
                    <a:pt x="0" y="0"/>
                  </a:moveTo>
                  <a:lnTo>
                    <a:pt x="7041607" y="0"/>
                  </a:lnTo>
                  <a:lnTo>
                    <a:pt x="7041607" y="3371568"/>
                  </a:lnTo>
                  <a:lnTo>
                    <a:pt x="0" y="3371568"/>
                  </a:lnTo>
                  <a:lnTo>
                    <a:pt x="0" y="0"/>
                  </a:lnTo>
                  <a:close/>
                </a:path>
              </a:pathLst>
            </a:custGeom>
            <a:blipFill>
              <a:blip r:embed="rId3">
                <a:extLst>
                  <a:ext uri="{96DAC541-7B7A-43D3-8B79-37D633B846F1}">
                    <asvg:svgBlip xmlns="" xmlns:asvg="http://schemas.microsoft.com/office/drawing/2016/SVG/main" r:embed="rId4"/>
                  </a:ext>
                </a:extLst>
              </a:blip>
              <a:stretch>
                <a:fillRect t="-64106" b="-54807"/>
              </a:stretch>
            </a:blipFill>
          </p:spPr>
        </p:sp>
      </p:grpSp>
      <p:sp>
        <p:nvSpPr>
          <p:cNvPr id="29" name="Dikdörtgen 28"/>
          <p:cNvSpPr/>
          <p:nvPr/>
        </p:nvSpPr>
        <p:spPr>
          <a:xfrm>
            <a:off x="10668000" y="1764238"/>
            <a:ext cx="6457951" cy="5575885"/>
          </a:xfrm>
          <a:prstGeom prst="rect">
            <a:avLst/>
          </a:prstGeom>
        </p:spPr>
        <p:txBody>
          <a:bodyPr wrap="square">
            <a:spAutoFit/>
          </a:bodyPr>
          <a:lstStyle/>
          <a:p>
            <a:pPr marL="285750" indent="-285750" algn="just">
              <a:lnSpc>
                <a:spcPts val="2869"/>
              </a:lnSpc>
              <a:buFont typeface="Wingdings" pitchFamily="2" charset="2"/>
              <a:buChar char="Ø"/>
            </a:pPr>
            <a:r>
              <a:rPr lang="tr-TR" dirty="0" smtClean="0">
                <a:solidFill>
                  <a:srgbClr val="252629"/>
                </a:solidFill>
                <a:latin typeface="Century Gothic" pitchFamily="34" charset="0"/>
              </a:rPr>
              <a:t>M</a:t>
            </a:r>
            <a:r>
              <a:rPr lang="en-US" dirty="0" err="1" smtClean="0">
                <a:solidFill>
                  <a:srgbClr val="252629"/>
                </a:solidFill>
                <a:latin typeface="Century Gothic" pitchFamily="34" charset="0"/>
              </a:rPr>
              <a:t>üşavirlik</a:t>
            </a:r>
            <a:r>
              <a:rPr lang="en-US" dirty="0" smtClean="0">
                <a:solidFill>
                  <a:srgbClr val="252629"/>
                </a:solidFill>
                <a:latin typeface="Century Gothic" pitchFamily="34" charset="0"/>
              </a:rPr>
              <a:t> </a:t>
            </a:r>
            <a:r>
              <a:rPr lang="en-US" dirty="0" err="1">
                <a:solidFill>
                  <a:srgbClr val="252629"/>
                </a:solidFill>
                <a:latin typeface="Century Gothic" pitchFamily="34" charset="0"/>
              </a:rPr>
              <a:t>hizmetlerini</a:t>
            </a:r>
            <a:r>
              <a:rPr lang="en-US" dirty="0">
                <a:solidFill>
                  <a:srgbClr val="252629"/>
                </a:solidFill>
                <a:latin typeface="Century Gothic" pitchFamily="34" charset="0"/>
              </a:rPr>
              <a:t> </a:t>
            </a:r>
            <a:r>
              <a:rPr lang="en-US" dirty="0" err="1">
                <a:solidFill>
                  <a:srgbClr val="252629"/>
                </a:solidFill>
                <a:latin typeface="Century Gothic" pitchFamily="34" charset="0"/>
              </a:rPr>
              <a:t>fonksiyonel</a:t>
            </a:r>
            <a:r>
              <a:rPr lang="en-US" dirty="0">
                <a:solidFill>
                  <a:srgbClr val="252629"/>
                </a:solidFill>
                <a:latin typeface="Century Gothic" pitchFamily="34" charset="0"/>
              </a:rPr>
              <a:t> hale </a:t>
            </a:r>
            <a:r>
              <a:rPr lang="en-US" dirty="0" err="1">
                <a:solidFill>
                  <a:srgbClr val="252629"/>
                </a:solidFill>
                <a:latin typeface="Century Gothic" pitchFamily="34" charset="0"/>
              </a:rPr>
              <a:t>getirip</a:t>
            </a:r>
            <a:r>
              <a:rPr lang="en-US" dirty="0">
                <a:solidFill>
                  <a:srgbClr val="252629"/>
                </a:solidFill>
                <a:latin typeface="Century Gothic" pitchFamily="34" charset="0"/>
              </a:rPr>
              <a:t> </a:t>
            </a:r>
            <a:r>
              <a:rPr lang="en-US" dirty="0" err="1">
                <a:solidFill>
                  <a:srgbClr val="252629"/>
                </a:solidFill>
                <a:latin typeface="Century Gothic" pitchFamily="34" charset="0"/>
              </a:rPr>
              <a:t>tüm</a:t>
            </a:r>
            <a:r>
              <a:rPr lang="en-US" dirty="0">
                <a:solidFill>
                  <a:srgbClr val="252629"/>
                </a:solidFill>
                <a:latin typeface="Century Gothic" pitchFamily="34" charset="0"/>
              </a:rPr>
              <a:t> </a:t>
            </a:r>
            <a:r>
              <a:rPr lang="en-US" dirty="0" err="1">
                <a:solidFill>
                  <a:srgbClr val="252629"/>
                </a:solidFill>
                <a:latin typeface="Century Gothic" pitchFamily="34" charset="0"/>
              </a:rPr>
              <a:t>birimlerin</a:t>
            </a:r>
            <a:r>
              <a:rPr lang="en-US" dirty="0">
                <a:solidFill>
                  <a:srgbClr val="252629"/>
                </a:solidFill>
                <a:latin typeface="Century Gothic" pitchFamily="34" charset="0"/>
              </a:rPr>
              <a:t> </a:t>
            </a:r>
            <a:r>
              <a:rPr lang="en-US" dirty="0" err="1">
                <a:solidFill>
                  <a:srgbClr val="252629"/>
                </a:solidFill>
                <a:latin typeface="Century Gothic" pitchFamily="34" charset="0"/>
              </a:rPr>
              <a:t>mevzuata</a:t>
            </a:r>
            <a:r>
              <a:rPr lang="en-US" dirty="0">
                <a:solidFill>
                  <a:srgbClr val="252629"/>
                </a:solidFill>
                <a:latin typeface="Century Gothic" pitchFamily="34" charset="0"/>
              </a:rPr>
              <a:t> </a:t>
            </a:r>
            <a:r>
              <a:rPr lang="en-US" dirty="0" err="1">
                <a:solidFill>
                  <a:srgbClr val="252629"/>
                </a:solidFill>
                <a:latin typeface="Century Gothic" pitchFamily="34" charset="0"/>
              </a:rPr>
              <a:t>uygun</a:t>
            </a:r>
            <a:r>
              <a:rPr lang="en-US" dirty="0">
                <a:solidFill>
                  <a:srgbClr val="252629"/>
                </a:solidFill>
                <a:latin typeface="Century Gothic" pitchFamily="34" charset="0"/>
              </a:rPr>
              <a:t> </a:t>
            </a:r>
            <a:r>
              <a:rPr lang="en-US" dirty="0" err="1">
                <a:solidFill>
                  <a:srgbClr val="252629"/>
                </a:solidFill>
                <a:latin typeface="Century Gothic" pitchFamily="34" charset="0"/>
              </a:rPr>
              <a:t>olarak</a:t>
            </a:r>
            <a:r>
              <a:rPr lang="en-US" dirty="0">
                <a:solidFill>
                  <a:srgbClr val="252629"/>
                </a:solidFill>
                <a:latin typeface="Century Gothic" pitchFamily="34" charset="0"/>
              </a:rPr>
              <a:t> </a:t>
            </a:r>
            <a:r>
              <a:rPr lang="en-US" dirty="0" err="1">
                <a:solidFill>
                  <a:srgbClr val="252629"/>
                </a:solidFill>
                <a:latin typeface="Century Gothic" pitchFamily="34" charset="0"/>
              </a:rPr>
              <a:t>işlemlerini</a:t>
            </a:r>
            <a:r>
              <a:rPr lang="en-US" dirty="0">
                <a:solidFill>
                  <a:srgbClr val="252629"/>
                </a:solidFill>
                <a:latin typeface="Century Gothic" pitchFamily="34" charset="0"/>
              </a:rPr>
              <a:t> </a:t>
            </a:r>
            <a:r>
              <a:rPr lang="en-US" dirty="0" err="1">
                <a:solidFill>
                  <a:srgbClr val="252629"/>
                </a:solidFill>
                <a:latin typeface="Century Gothic" pitchFamily="34" charset="0"/>
              </a:rPr>
              <a:t>tesis</a:t>
            </a:r>
            <a:r>
              <a:rPr lang="en-US" dirty="0">
                <a:solidFill>
                  <a:srgbClr val="252629"/>
                </a:solidFill>
                <a:latin typeface="Century Gothic" pitchFamily="34" charset="0"/>
              </a:rPr>
              <a:t> </a:t>
            </a:r>
            <a:r>
              <a:rPr lang="en-US" dirty="0" err="1">
                <a:solidFill>
                  <a:srgbClr val="252629"/>
                </a:solidFill>
                <a:latin typeface="Century Gothic" pitchFamily="34" charset="0"/>
              </a:rPr>
              <a:t>etmesine</a:t>
            </a:r>
            <a:r>
              <a:rPr lang="en-US" dirty="0">
                <a:solidFill>
                  <a:srgbClr val="252629"/>
                </a:solidFill>
                <a:latin typeface="Century Gothic" pitchFamily="34" charset="0"/>
              </a:rPr>
              <a:t> </a:t>
            </a:r>
            <a:r>
              <a:rPr lang="en-US" dirty="0" err="1">
                <a:solidFill>
                  <a:srgbClr val="252629"/>
                </a:solidFill>
                <a:latin typeface="Century Gothic" pitchFamily="34" charset="0"/>
              </a:rPr>
              <a:t>katkıda</a:t>
            </a:r>
            <a:r>
              <a:rPr lang="en-US" dirty="0">
                <a:solidFill>
                  <a:srgbClr val="252629"/>
                </a:solidFill>
                <a:latin typeface="Century Gothic" pitchFamily="34" charset="0"/>
              </a:rPr>
              <a:t> </a:t>
            </a:r>
            <a:r>
              <a:rPr lang="en-US" dirty="0" err="1">
                <a:solidFill>
                  <a:srgbClr val="252629"/>
                </a:solidFill>
                <a:latin typeface="Century Gothic" pitchFamily="34" charset="0"/>
              </a:rPr>
              <a:t>bulunmak</a:t>
            </a:r>
            <a:r>
              <a:rPr lang="en-US" dirty="0">
                <a:solidFill>
                  <a:srgbClr val="252629"/>
                </a:solidFill>
                <a:latin typeface="Century Gothic" pitchFamily="34" charset="0"/>
              </a:rPr>
              <a:t>, </a:t>
            </a:r>
            <a:r>
              <a:rPr lang="en-US" dirty="0" err="1">
                <a:solidFill>
                  <a:srgbClr val="252629"/>
                </a:solidFill>
                <a:latin typeface="Century Gothic" pitchFamily="34" charset="0"/>
              </a:rPr>
              <a:t>ihtilaf</a:t>
            </a:r>
            <a:r>
              <a:rPr lang="en-US" dirty="0">
                <a:solidFill>
                  <a:srgbClr val="252629"/>
                </a:solidFill>
                <a:latin typeface="Century Gothic" pitchFamily="34" charset="0"/>
              </a:rPr>
              <a:t> </a:t>
            </a:r>
            <a:r>
              <a:rPr lang="en-US" dirty="0" err="1">
                <a:solidFill>
                  <a:srgbClr val="252629"/>
                </a:solidFill>
                <a:latin typeface="Century Gothic" pitchFamily="34" charset="0"/>
              </a:rPr>
              <a:t>konusu</a:t>
            </a:r>
            <a:r>
              <a:rPr lang="en-US" dirty="0">
                <a:solidFill>
                  <a:srgbClr val="252629"/>
                </a:solidFill>
                <a:latin typeface="Century Gothic" pitchFamily="34" charset="0"/>
              </a:rPr>
              <a:t> </a:t>
            </a:r>
            <a:r>
              <a:rPr lang="en-US" dirty="0" err="1">
                <a:solidFill>
                  <a:srgbClr val="252629"/>
                </a:solidFill>
                <a:latin typeface="Century Gothic" pitchFamily="34" charset="0"/>
              </a:rPr>
              <a:t>olacak</a:t>
            </a:r>
            <a:r>
              <a:rPr lang="en-US" dirty="0">
                <a:solidFill>
                  <a:srgbClr val="252629"/>
                </a:solidFill>
                <a:latin typeface="Century Gothic" pitchFamily="34" charset="0"/>
              </a:rPr>
              <a:t> </a:t>
            </a:r>
            <a:r>
              <a:rPr lang="en-US" dirty="0" err="1">
                <a:solidFill>
                  <a:srgbClr val="252629"/>
                </a:solidFill>
                <a:latin typeface="Century Gothic" pitchFamily="34" charset="0"/>
              </a:rPr>
              <a:t>hususları</a:t>
            </a:r>
            <a:r>
              <a:rPr lang="en-US" dirty="0">
                <a:solidFill>
                  <a:srgbClr val="252629"/>
                </a:solidFill>
                <a:latin typeface="Century Gothic" pitchFamily="34" charset="0"/>
              </a:rPr>
              <a:t> </a:t>
            </a:r>
            <a:r>
              <a:rPr lang="en-US" dirty="0" err="1">
                <a:solidFill>
                  <a:srgbClr val="252629"/>
                </a:solidFill>
                <a:latin typeface="Century Gothic" pitchFamily="34" charset="0"/>
              </a:rPr>
              <a:t>asgariye</a:t>
            </a:r>
            <a:r>
              <a:rPr lang="en-US" dirty="0">
                <a:solidFill>
                  <a:srgbClr val="252629"/>
                </a:solidFill>
                <a:latin typeface="Century Gothic" pitchFamily="34" charset="0"/>
              </a:rPr>
              <a:t> </a:t>
            </a:r>
            <a:r>
              <a:rPr lang="en-US" dirty="0" err="1">
                <a:solidFill>
                  <a:srgbClr val="252629"/>
                </a:solidFill>
                <a:latin typeface="Century Gothic" pitchFamily="34" charset="0"/>
              </a:rPr>
              <a:t>indirmek</a:t>
            </a:r>
            <a:r>
              <a:rPr lang="en-US" dirty="0">
                <a:solidFill>
                  <a:srgbClr val="252629"/>
                </a:solidFill>
                <a:latin typeface="Century Gothic" pitchFamily="34" charset="0"/>
              </a:rPr>
              <a:t> ve </a:t>
            </a:r>
            <a:r>
              <a:rPr lang="en-US" dirty="0" err="1">
                <a:solidFill>
                  <a:srgbClr val="252629"/>
                </a:solidFill>
                <a:latin typeface="Century Gothic" pitchFamily="34" charset="0"/>
              </a:rPr>
              <a:t>avukatlarla</a:t>
            </a:r>
            <a:r>
              <a:rPr lang="en-US" dirty="0">
                <a:solidFill>
                  <a:srgbClr val="252629"/>
                </a:solidFill>
                <a:latin typeface="Century Gothic" pitchFamily="34" charset="0"/>
              </a:rPr>
              <a:t> </a:t>
            </a:r>
            <a:r>
              <a:rPr lang="en-US" dirty="0" err="1">
                <a:solidFill>
                  <a:srgbClr val="252629"/>
                </a:solidFill>
                <a:latin typeface="Century Gothic" pitchFamily="34" charset="0"/>
              </a:rPr>
              <a:t>koordineli</a:t>
            </a:r>
            <a:r>
              <a:rPr lang="en-US" dirty="0">
                <a:solidFill>
                  <a:srgbClr val="252629"/>
                </a:solidFill>
                <a:latin typeface="Century Gothic" pitchFamily="34" charset="0"/>
              </a:rPr>
              <a:t> </a:t>
            </a:r>
            <a:r>
              <a:rPr lang="en-US" dirty="0" err="1">
                <a:solidFill>
                  <a:srgbClr val="252629"/>
                </a:solidFill>
                <a:latin typeface="Century Gothic" pitchFamily="34" charset="0"/>
              </a:rPr>
              <a:t>bir</a:t>
            </a:r>
            <a:r>
              <a:rPr lang="en-US" dirty="0">
                <a:solidFill>
                  <a:srgbClr val="252629"/>
                </a:solidFill>
                <a:latin typeface="Century Gothic" pitchFamily="34" charset="0"/>
              </a:rPr>
              <a:t> </a:t>
            </a:r>
            <a:r>
              <a:rPr lang="en-US" dirty="0" err="1">
                <a:solidFill>
                  <a:srgbClr val="252629"/>
                </a:solidFill>
                <a:latin typeface="Century Gothic" pitchFamily="34" charset="0"/>
              </a:rPr>
              <a:t>biçimde</a:t>
            </a:r>
            <a:r>
              <a:rPr lang="en-US" dirty="0">
                <a:solidFill>
                  <a:srgbClr val="252629"/>
                </a:solidFill>
                <a:latin typeface="Century Gothic" pitchFamily="34" charset="0"/>
              </a:rPr>
              <a:t> </a:t>
            </a:r>
            <a:r>
              <a:rPr lang="en-US" dirty="0" err="1">
                <a:solidFill>
                  <a:srgbClr val="252629"/>
                </a:solidFill>
                <a:latin typeface="Century Gothic" pitchFamily="34" charset="0"/>
              </a:rPr>
              <a:t>yargı</a:t>
            </a:r>
            <a:r>
              <a:rPr lang="en-US" dirty="0">
                <a:solidFill>
                  <a:srgbClr val="252629"/>
                </a:solidFill>
                <a:latin typeface="Century Gothic" pitchFamily="34" charset="0"/>
              </a:rPr>
              <a:t> </a:t>
            </a:r>
            <a:r>
              <a:rPr lang="en-US" dirty="0" err="1">
                <a:solidFill>
                  <a:srgbClr val="252629"/>
                </a:solidFill>
                <a:latin typeface="Century Gothic" pitchFamily="34" charset="0"/>
              </a:rPr>
              <a:t>aşamasında</a:t>
            </a:r>
            <a:r>
              <a:rPr lang="en-US" dirty="0">
                <a:solidFill>
                  <a:srgbClr val="252629"/>
                </a:solidFill>
                <a:latin typeface="Century Gothic" pitchFamily="34" charset="0"/>
              </a:rPr>
              <a:t> </a:t>
            </a:r>
            <a:r>
              <a:rPr lang="en-US" dirty="0" err="1">
                <a:solidFill>
                  <a:srgbClr val="252629"/>
                </a:solidFill>
                <a:latin typeface="Century Gothic" pitchFamily="34" charset="0"/>
              </a:rPr>
              <a:t>haklılığımızın</a:t>
            </a:r>
            <a:r>
              <a:rPr lang="en-US" dirty="0">
                <a:solidFill>
                  <a:srgbClr val="252629"/>
                </a:solidFill>
                <a:latin typeface="Century Gothic" pitchFamily="34" charset="0"/>
              </a:rPr>
              <a:t> </a:t>
            </a:r>
            <a:r>
              <a:rPr lang="en-US" dirty="0" err="1">
                <a:solidFill>
                  <a:srgbClr val="252629"/>
                </a:solidFill>
                <a:latin typeface="Century Gothic" pitchFamily="34" charset="0"/>
              </a:rPr>
              <a:t>ortaya</a:t>
            </a:r>
            <a:r>
              <a:rPr lang="en-US" dirty="0">
                <a:solidFill>
                  <a:srgbClr val="252629"/>
                </a:solidFill>
                <a:latin typeface="Century Gothic" pitchFamily="34" charset="0"/>
              </a:rPr>
              <a:t> </a:t>
            </a:r>
            <a:r>
              <a:rPr lang="en-US" dirty="0" err="1">
                <a:solidFill>
                  <a:srgbClr val="252629"/>
                </a:solidFill>
                <a:latin typeface="Century Gothic" pitchFamily="34" charset="0"/>
              </a:rPr>
              <a:t>konulmasını</a:t>
            </a:r>
            <a:r>
              <a:rPr lang="en-US" dirty="0">
                <a:solidFill>
                  <a:srgbClr val="252629"/>
                </a:solidFill>
                <a:latin typeface="Century Gothic" pitchFamily="34" charset="0"/>
              </a:rPr>
              <a:t> </a:t>
            </a:r>
            <a:r>
              <a:rPr lang="en-US" dirty="0" err="1">
                <a:solidFill>
                  <a:srgbClr val="252629"/>
                </a:solidFill>
                <a:latin typeface="Century Gothic" pitchFamily="34" charset="0"/>
              </a:rPr>
              <a:t>sağlamak</a:t>
            </a:r>
            <a:r>
              <a:rPr lang="en-US" dirty="0">
                <a:solidFill>
                  <a:srgbClr val="252629"/>
                </a:solidFill>
                <a:latin typeface="Century Gothic" pitchFamily="34" charset="0"/>
              </a:rPr>
              <a:t> </a:t>
            </a:r>
            <a:r>
              <a:rPr lang="en-US" dirty="0" err="1">
                <a:solidFill>
                  <a:srgbClr val="252629"/>
                </a:solidFill>
                <a:latin typeface="Century Gothic" pitchFamily="34" charset="0"/>
              </a:rPr>
              <a:t>gibi</a:t>
            </a:r>
            <a:r>
              <a:rPr lang="en-US" dirty="0">
                <a:solidFill>
                  <a:srgbClr val="252629"/>
                </a:solidFill>
                <a:latin typeface="Century Gothic" pitchFamily="34" charset="0"/>
              </a:rPr>
              <a:t> </a:t>
            </a:r>
            <a:r>
              <a:rPr lang="en-US" dirty="0" err="1">
                <a:solidFill>
                  <a:srgbClr val="252629"/>
                </a:solidFill>
                <a:latin typeface="Century Gothic" pitchFamily="34" charset="0"/>
              </a:rPr>
              <a:t>işler</a:t>
            </a:r>
            <a:r>
              <a:rPr lang="en-US" dirty="0">
                <a:solidFill>
                  <a:srgbClr val="252629"/>
                </a:solidFill>
                <a:latin typeface="Century Gothic" pitchFamily="34" charset="0"/>
              </a:rPr>
              <a:t> </a:t>
            </a:r>
            <a:r>
              <a:rPr lang="en-US" dirty="0" err="1">
                <a:solidFill>
                  <a:srgbClr val="252629"/>
                </a:solidFill>
                <a:latin typeface="Century Gothic" pitchFamily="34" charset="0"/>
              </a:rPr>
              <a:t>yürütür</a:t>
            </a:r>
            <a:r>
              <a:rPr lang="en-US" dirty="0">
                <a:solidFill>
                  <a:srgbClr val="252629"/>
                </a:solidFill>
                <a:latin typeface="Century Gothic" pitchFamily="34" charset="0"/>
              </a:rPr>
              <a:t>.</a:t>
            </a:r>
          </a:p>
          <a:p>
            <a:pPr marL="285750" indent="-285750" algn="just">
              <a:lnSpc>
                <a:spcPts val="2869"/>
              </a:lnSpc>
              <a:buFont typeface="Wingdings" pitchFamily="2" charset="2"/>
              <a:buChar char="Ø"/>
            </a:pPr>
            <a:endParaRPr lang="en-US" dirty="0">
              <a:solidFill>
                <a:srgbClr val="252629"/>
              </a:solidFill>
              <a:latin typeface="Century Gothic" pitchFamily="34" charset="0"/>
            </a:endParaRPr>
          </a:p>
          <a:p>
            <a:pPr marL="285750" lvl="0" indent="-285750" algn="just">
              <a:lnSpc>
                <a:spcPts val="2870"/>
              </a:lnSpc>
              <a:spcBef>
                <a:spcPct val="0"/>
              </a:spcBef>
              <a:buFont typeface="Wingdings" pitchFamily="2" charset="2"/>
              <a:buChar char="Ø"/>
            </a:pPr>
            <a:r>
              <a:rPr lang="en-US" dirty="0" err="1">
                <a:solidFill>
                  <a:srgbClr val="252629"/>
                </a:solidFill>
                <a:latin typeface="Century Gothic" pitchFamily="34" charset="0"/>
              </a:rPr>
              <a:t>Üniversitemiz</a:t>
            </a:r>
            <a:r>
              <a:rPr lang="en-US" dirty="0">
                <a:solidFill>
                  <a:srgbClr val="252629"/>
                </a:solidFill>
                <a:latin typeface="Century Gothic" pitchFamily="34" charset="0"/>
              </a:rPr>
              <a:t> </a:t>
            </a:r>
            <a:r>
              <a:rPr lang="en-US" dirty="0" err="1">
                <a:solidFill>
                  <a:srgbClr val="252629"/>
                </a:solidFill>
                <a:latin typeface="Century Gothic" pitchFamily="34" charset="0"/>
              </a:rPr>
              <a:t>öğrencilerinin</a:t>
            </a:r>
            <a:r>
              <a:rPr lang="en-US" dirty="0">
                <a:solidFill>
                  <a:srgbClr val="252629"/>
                </a:solidFill>
                <a:latin typeface="Century Gothic" pitchFamily="34" charset="0"/>
              </a:rPr>
              <a:t> </a:t>
            </a:r>
            <a:r>
              <a:rPr lang="en-US" dirty="0" err="1">
                <a:solidFill>
                  <a:srgbClr val="252629"/>
                </a:solidFill>
                <a:latin typeface="Century Gothic" pitchFamily="34" charset="0"/>
              </a:rPr>
              <a:t>Üniversitemiz</a:t>
            </a:r>
            <a:r>
              <a:rPr lang="en-US" dirty="0">
                <a:solidFill>
                  <a:srgbClr val="252629"/>
                </a:solidFill>
                <a:latin typeface="Century Gothic" pitchFamily="34" charset="0"/>
              </a:rPr>
              <a:t> </a:t>
            </a:r>
            <a:r>
              <a:rPr lang="en-US" dirty="0" err="1">
                <a:solidFill>
                  <a:srgbClr val="252629"/>
                </a:solidFill>
                <a:latin typeface="Century Gothic" pitchFamily="34" charset="0"/>
              </a:rPr>
              <a:t>ile</a:t>
            </a:r>
            <a:r>
              <a:rPr lang="en-US" dirty="0">
                <a:solidFill>
                  <a:srgbClr val="252629"/>
                </a:solidFill>
                <a:latin typeface="Century Gothic" pitchFamily="34" charset="0"/>
              </a:rPr>
              <a:t> </a:t>
            </a:r>
            <a:r>
              <a:rPr lang="en-US" dirty="0" err="1">
                <a:solidFill>
                  <a:srgbClr val="252629"/>
                </a:solidFill>
                <a:latin typeface="Century Gothic" pitchFamily="34" charset="0"/>
              </a:rPr>
              <a:t>ilgili</a:t>
            </a:r>
            <a:r>
              <a:rPr lang="en-US" dirty="0">
                <a:solidFill>
                  <a:srgbClr val="252629"/>
                </a:solidFill>
                <a:latin typeface="Century Gothic" pitchFamily="34" charset="0"/>
              </a:rPr>
              <a:t> </a:t>
            </a:r>
            <a:r>
              <a:rPr lang="en-US" dirty="0" err="1">
                <a:solidFill>
                  <a:srgbClr val="252629"/>
                </a:solidFill>
                <a:latin typeface="Century Gothic" pitchFamily="34" charset="0"/>
              </a:rPr>
              <a:t>iş</a:t>
            </a:r>
            <a:r>
              <a:rPr lang="en-US" dirty="0">
                <a:solidFill>
                  <a:srgbClr val="252629"/>
                </a:solidFill>
                <a:latin typeface="Century Gothic" pitchFamily="34" charset="0"/>
              </a:rPr>
              <a:t> ve </a:t>
            </a:r>
            <a:r>
              <a:rPr lang="en-US" dirty="0" err="1">
                <a:solidFill>
                  <a:srgbClr val="252629"/>
                </a:solidFill>
                <a:latin typeface="Century Gothic" pitchFamily="34" charset="0"/>
              </a:rPr>
              <a:t>işlemlerinde</a:t>
            </a:r>
            <a:r>
              <a:rPr lang="en-US" dirty="0">
                <a:solidFill>
                  <a:srgbClr val="252629"/>
                </a:solidFill>
                <a:latin typeface="Century Gothic" pitchFamily="34" charset="0"/>
              </a:rPr>
              <a:t> </a:t>
            </a:r>
            <a:r>
              <a:rPr lang="en-US" dirty="0" err="1">
                <a:solidFill>
                  <a:srgbClr val="252629"/>
                </a:solidFill>
                <a:latin typeface="Century Gothic" pitchFamily="34" charset="0"/>
              </a:rPr>
              <a:t>hukuki</a:t>
            </a:r>
            <a:r>
              <a:rPr lang="en-US" dirty="0">
                <a:solidFill>
                  <a:srgbClr val="252629"/>
                </a:solidFill>
                <a:latin typeface="Century Gothic" pitchFamily="34" charset="0"/>
              </a:rPr>
              <a:t> </a:t>
            </a:r>
            <a:r>
              <a:rPr lang="en-US" dirty="0" err="1">
                <a:solidFill>
                  <a:srgbClr val="252629"/>
                </a:solidFill>
                <a:latin typeface="Century Gothic" pitchFamily="34" charset="0"/>
              </a:rPr>
              <a:t>ihtilaflar</a:t>
            </a:r>
            <a:r>
              <a:rPr lang="en-US" dirty="0">
                <a:solidFill>
                  <a:srgbClr val="252629"/>
                </a:solidFill>
                <a:latin typeface="Century Gothic" pitchFamily="34" charset="0"/>
              </a:rPr>
              <a:t> </a:t>
            </a:r>
            <a:r>
              <a:rPr lang="en-US" dirty="0" err="1">
                <a:solidFill>
                  <a:srgbClr val="252629"/>
                </a:solidFill>
                <a:latin typeface="Century Gothic" pitchFamily="34" charset="0"/>
              </a:rPr>
              <a:t>var</a:t>
            </a:r>
            <a:r>
              <a:rPr lang="en-US" dirty="0">
                <a:solidFill>
                  <a:srgbClr val="252629"/>
                </a:solidFill>
                <a:latin typeface="Century Gothic" pitchFamily="34" charset="0"/>
              </a:rPr>
              <a:t> </a:t>
            </a:r>
            <a:r>
              <a:rPr lang="en-US" dirty="0" err="1">
                <a:solidFill>
                  <a:srgbClr val="252629"/>
                </a:solidFill>
                <a:latin typeface="Century Gothic" pitchFamily="34" charset="0"/>
              </a:rPr>
              <a:t>olduğunda</a:t>
            </a:r>
            <a:r>
              <a:rPr lang="en-US" dirty="0">
                <a:solidFill>
                  <a:srgbClr val="252629"/>
                </a:solidFill>
                <a:latin typeface="Century Gothic" pitchFamily="34" charset="0"/>
              </a:rPr>
              <a:t>, </a:t>
            </a:r>
            <a:r>
              <a:rPr lang="en-US" dirty="0" err="1">
                <a:solidFill>
                  <a:srgbClr val="252629"/>
                </a:solidFill>
                <a:latin typeface="Century Gothic" pitchFamily="34" charset="0"/>
              </a:rPr>
              <a:t>Rektörlüğümüz</a:t>
            </a:r>
            <a:r>
              <a:rPr lang="en-US" dirty="0">
                <a:solidFill>
                  <a:srgbClr val="252629"/>
                </a:solidFill>
                <a:latin typeface="Century Gothic" pitchFamily="34" charset="0"/>
              </a:rPr>
              <a:t> </a:t>
            </a:r>
            <a:r>
              <a:rPr lang="en-US" dirty="0" err="1">
                <a:solidFill>
                  <a:srgbClr val="252629"/>
                </a:solidFill>
                <a:latin typeface="Century Gothic" pitchFamily="34" charset="0"/>
              </a:rPr>
              <a:t>adına</a:t>
            </a:r>
            <a:r>
              <a:rPr lang="en-US" dirty="0">
                <a:solidFill>
                  <a:srgbClr val="252629"/>
                </a:solidFill>
                <a:latin typeface="Century Gothic" pitchFamily="34" charset="0"/>
              </a:rPr>
              <a:t> </a:t>
            </a:r>
            <a:r>
              <a:rPr lang="en-US" dirty="0" err="1">
                <a:solidFill>
                  <a:srgbClr val="252629"/>
                </a:solidFill>
                <a:latin typeface="Century Gothic" pitchFamily="34" charset="0"/>
              </a:rPr>
              <a:t>öğrenci</a:t>
            </a:r>
            <a:r>
              <a:rPr lang="en-US" dirty="0">
                <a:solidFill>
                  <a:srgbClr val="252629"/>
                </a:solidFill>
                <a:latin typeface="Century Gothic" pitchFamily="34" charset="0"/>
              </a:rPr>
              <a:t> </a:t>
            </a:r>
            <a:r>
              <a:rPr lang="en-US" dirty="0" err="1">
                <a:solidFill>
                  <a:srgbClr val="252629"/>
                </a:solidFill>
                <a:latin typeface="Century Gothic" pitchFamily="34" charset="0"/>
              </a:rPr>
              <a:t>taleplerini</a:t>
            </a:r>
            <a:r>
              <a:rPr lang="en-US" dirty="0">
                <a:solidFill>
                  <a:srgbClr val="252629"/>
                </a:solidFill>
                <a:latin typeface="Century Gothic" pitchFamily="34" charset="0"/>
              </a:rPr>
              <a:t> </a:t>
            </a:r>
            <a:r>
              <a:rPr lang="en-US" dirty="0" err="1">
                <a:solidFill>
                  <a:srgbClr val="252629"/>
                </a:solidFill>
                <a:latin typeface="Century Gothic" pitchFamily="34" charset="0"/>
              </a:rPr>
              <a:t>istek</a:t>
            </a:r>
            <a:r>
              <a:rPr lang="en-US" dirty="0">
                <a:solidFill>
                  <a:srgbClr val="252629"/>
                </a:solidFill>
                <a:latin typeface="Century Gothic" pitchFamily="34" charset="0"/>
              </a:rPr>
              <a:t> ve </a:t>
            </a:r>
            <a:r>
              <a:rPr lang="en-US" dirty="0" err="1">
                <a:solidFill>
                  <a:srgbClr val="252629"/>
                </a:solidFill>
                <a:latin typeface="Century Gothic" pitchFamily="34" charset="0"/>
              </a:rPr>
              <a:t>şikayetlerini</a:t>
            </a:r>
            <a:r>
              <a:rPr lang="en-US" dirty="0">
                <a:solidFill>
                  <a:srgbClr val="252629"/>
                </a:solidFill>
                <a:latin typeface="Century Gothic" pitchFamily="34" charset="0"/>
              </a:rPr>
              <a:t> </a:t>
            </a:r>
            <a:r>
              <a:rPr lang="en-US" dirty="0" err="1" smtClean="0">
                <a:solidFill>
                  <a:srgbClr val="252629"/>
                </a:solidFill>
                <a:latin typeface="Century Gothic" pitchFamily="34" charset="0"/>
              </a:rPr>
              <a:t>değerlendirmekt</a:t>
            </a:r>
            <a:r>
              <a:rPr lang="tr-TR" dirty="0" err="1" smtClean="0">
                <a:solidFill>
                  <a:srgbClr val="252629"/>
                </a:solidFill>
                <a:latin typeface="Century Gothic" pitchFamily="34" charset="0"/>
              </a:rPr>
              <a:t>edir</a:t>
            </a:r>
            <a:r>
              <a:rPr lang="en-US" dirty="0" smtClean="0">
                <a:solidFill>
                  <a:srgbClr val="252629"/>
                </a:solidFill>
                <a:latin typeface="Century Gothic" pitchFamily="34" charset="0"/>
              </a:rPr>
              <a:t>.</a:t>
            </a:r>
            <a:r>
              <a:rPr lang="tr-TR" dirty="0" smtClean="0">
                <a:solidFill>
                  <a:srgbClr val="252629"/>
                </a:solidFill>
                <a:latin typeface="Century Gothic" pitchFamily="34" charset="0"/>
              </a:rPr>
              <a:t> Bu kapsamda</a:t>
            </a:r>
            <a:r>
              <a:rPr lang="en-US" dirty="0" smtClean="0">
                <a:solidFill>
                  <a:srgbClr val="252629"/>
                </a:solidFill>
                <a:latin typeface="Century Gothic" pitchFamily="34" charset="0"/>
              </a:rPr>
              <a:t> </a:t>
            </a:r>
            <a:r>
              <a:rPr lang="tr-TR" dirty="0">
                <a:solidFill>
                  <a:srgbClr val="252629"/>
                </a:solidFill>
                <a:latin typeface="Century Gothic" pitchFamily="34" charset="0"/>
              </a:rPr>
              <a:t>s</a:t>
            </a:r>
            <a:r>
              <a:rPr lang="en-US" dirty="0" err="1" smtClean="0">
                <a:solidFill>
                  <a:srgbClr val="252629"/>
                </a:solidFill>
                <a:latin typeface="Century Gothic" pitchFamily="34" charset="0"/>
              </a:rPr>
              <a:t>orunlar</a:t>
            </a:r>
            <a:r>
              <a:rPr lang="tr-TR" dirty="0" smtClean="0">
                <a:solidFill>
                  <a:srgbClr val="252629"/>
                </a:solidFill>
                <a:latin typeface="Century Gothic" pitchFamily="34" charset="0"/>
              </a:rPr>
              <a:t> </a:t>
            </a:r>
            <a:r>
              <a:rPr lang="en-US" dirty="0" err="1" smtClean="0">
                <a:solidFill>
                  <a:srgbClr val="252629"/>
                </a:solidFill>
                <a:latin typeface="Century Gothic" pitchFamily="34" charset="0"/>
              </a:rPr>
              <a:t>etkili</a:t>
            </a:r>
            <a:r>
              <a:rPr lang="en-US" dirty="0" smtClean="0">
                <a:solidFill>
                  <a:srgbClr val="252629"/>
                </a:solidFill>
                <a:latin typeface="Century Gothic" pitchFamily="34" charset="0"/>
              </a:rPr>
              <a:t> </a:t>
            </a:r>
            <a:r>
              <a:rPr lang="en-US" dirty="0" err="1">
                <a:solidFill>
                  <a:srgbClr val="252629"/>
                </a:solidFill>
                <a:latin typeface="Century Gothic" pitchFamily="34" charset="0"/>
              </a:rPr>
              <a:t>ve</a:t>
            </a:r>
            <a:r>
              <a:rPr lang="en-US" dirty="0">
                <a:solidFill>
                  <a:srgbClr val="252629"/>
                </a:solidFill>
                <a:latin typeface="Century Gothic" pitchFamily="34" charset="0"/>
              </a:rPr>
              <a:t> </a:t>
            </a:r>
            <a:r>
              <a:rPr lang="en-US" dirty="0" err="1" smtClean="0">
                <a:solidFill>
                  <a:srgbClr val="252629"/>
                </a:solidFill>
                <a:latin typeface="Century Gothic" pitchFamily="34" charset="0"/>
              </a:rPr>
              <a:t>hızl</a:t>
            </a:r>
            <a:r>
              <a:rPr lang="tr-TR" dirty="0" smtClean="0">
                <a:solidFill>
                  <a:srgbClr val="252629"/>
                </a:solidFill>
                <a:latin typeface="Century Gothic" pitchFamily="34" charset="0"/>
              </a:rPr>
              <a:t>ı</a:t>
            </a:r>
            <a:r>
              <a:rPr lang="en-US" dirty="0" smtClean="0">
                <a:solidFill>
                  <a:srgbClr val="252629"/>
                </a:solidFill>
                <a:latin typeface="Century Gothic" pitchFamily="34" charset="0"/>
              </a:rPr>
              <a:t> </a:t>
            </a:r>
            <a:r>
              <a:rPr lang="tr-TR" dirty="0" smtClean="0">
                <a:solidFill>
                  <a:srgbClr val="252629"/>
                </a:solidFill>
                <a:latin typeface="Century Gothic" pitchFamily="34" charset="0"/>
              </a:rPr>
              <a:t>şekilde </a:t>
            </a:r>
            <a:r>
              <a:rPr lang="en-US" dirty="0" err="1" smtClean="0">
                <a:solidFill>
                  <a:srgbClr val="252629"/>
                </a:solidFill>
                <a:latin typeface="Century Gothic" pitchFamily="34" charset="0"/>
              </a:rPr>
              <a:t>çözüm</a:t>
            </a:r>
            <a:r>
              <a:rPr lang="tr-TR" dirty="0" smtClean="0">
                <a:solidFill>
                  <a:srgbClr val="252629"/>
                </a:solidFill>
                <a:latin typeface="Century Gothic" pitchFamily="34" charset="0"/>
              </a:rPr>
              <a:t>e ulaşır. </a:t>
            </a:r>
          </a:p>
          <a:p>
            <a:pPr lvl="0" algn="just">
              <a:lnSpc>
                <a:spcPts val="2870"/>
              </a:lnSpc>
              <a:spcBef>
                <a:spcPct val="0"/>
              </a:spcBef>
            </a:pPr>
            <a:endParaRPr lang="tr-TR" dirty="0" smtClean="0">
              <a:solidFill>
                <a:srgbClr val="252629"/>
              </a:solidFill>
              <a:latin typeface="Century Gothic" pitchFamily="34" charset="0"/>
            </a:endParaRPr>
          </a:p>
          <a:p>
            <a:pPr marL="285750" lvl="0" indent="-285750" algn="just">
              <a:lnSpc>
                <a:spcPts val="2870"/>
              </a:lnSpc>
              <a:spcBef>
                <a:spcPct val="0"/>
              </a:spcBef>
              <a:buFont typeface="Wingdings" pitchFamily="2" charset="2"/>
              <a:buChar char="Ø"/>
            </a:pPr>
            <a:r>
              <a:rPr lang="tr-TR" dirty="0" smtClean="0">
                <a:solidFill>
                  <a:srgbClr val="252629"/>
                </a:solidFill>
                <a:latin typeface="Century Gothic" pitchFamily="34" charset="0"/>
              </a:rPr>
              <a:t>Hukuk Müşaviri Gülşah BAŞ DOĞAN</a:t>
            </a:r>
            <a:endParaRPr lang="en-US" dirty="0">
              <a:solidFill>
                <a:srgbClr val="252629"/>
              </a:solidFill>
              <a:latin typeface="Century Gothic" pitchFamily="34" charset="0"/>
            </a:endParaRPr>
          </a:p>
          <a:p>
            <a:pPr marL="285750" indent="-285750">
              <a:buFont typeface="Wingdings" pitchFamily="2" charset="2"/>
              <a:buChar char="Ø"/>
            </a:pPr>
            <a:endParaRPr lang="en-US" dirty="0">
              <a:solidFill>
                <a:srgbClr val="252629"/>
              </a:solidFill>
              <a:latin typeface="Century Gothic" pitchFamily="34" charset="0"/>
            </a:endParaRPr>
          </a:p>
        </p:txBody>
      </p:sp>
      <p:grpSp>
        <p:nvGrpSpPr>
          <p:cNvPr id="30" name="Group 7"/>
          <p:cNvGrpSpPr>
            <a:grpSpLocks noChangeAspect="1"/>
          </p:cNvGrpSpPr>
          <p:nvPr/>
        </p:nvGrpSpPr>
        <p:grpSpPr>
          <a:xfrm>
            <a:off x="15473369" y="6660242"/>
            <a:ext cx="2171540" cy="2171531"/>
            <a:chOff x="0" y="0"/>
            <a:chExt cx="6350000" cy="6349975"/>
          </a:xfrm>
        </p:grpSpPr>
        <p:sp>
          <p:nvSpPr>
            <p:cNvPr id="31"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t="-3832" b="-29501"/>
              </a:stretch>
            </a:blipFill>
          </p:spPr>
        </p:sp>
      </p:grpSp>
      <p:sp>
        <p:nvSpPr>
          <p:cNvPr id="32" name="TextBox 4"/>
          <p:cNvSpPr txBox="1"/>
          <p:nvPr/>
        </p:nvSpPr>
        <p:spPr>
          <a:xfrm>
            <a:off x="10508081" y="1126750"/>
            <a:ext cx="6831576" cy="360099"/>
          </a:xfrm>
          <a:prstGeom prst="rect">
            <a:avLst/>
          </a:prstGeom>
        </p:spPr>
        <p:txBody>
          <a:bodyPr wrap="square" lIns="0" tIns="0" rIns="0" bIns="0" rtlCol="0" anchor="t">
            <a:spAutoFit/>
          </a:bodyPr>
          <a:lstStyle/>
          <a:p>
            <a:pPr algn="ctr">
              <a:lnSpc>
                <a:spcPts val="3107"/>
              </a:lnSpc>
            </a:pPr>
            <a:r>
              <a:rPr lang="tr-TR" sz="2000" spc="335" dirty="0" smtClean="0">
                <a:solidFill>
                  <a:srgbClr val="000000"/>
                </a:solidFill>
                <a:latin typeface="Algerian" pitchFamily="82" charset="0"/>
              </a:rPr>
              <a:t>Hukuk MÜŞAVİRLİĞİ</a:t>
            </a:r>
            <a:endParaRPr lang="en-US" sz="2000" spc="335" dirty="0">
              <a:solidFill>
                <a:srgbClr val="000000"/>
              </a:solidFill>
              <a:latin typeface="Algerian" pitchFamily="82" charset="0"/>
            </a:endParaRPr>
          </a:p>
        </p:txBody>
      </p:sp>
      <p:sp>
        <p:nvSpPr>
          <p:cNvPr id="4" name="Metin kutusu 3"/>
          <p:cNvSpPr txBox="1"/>
          <p:nvPr/>
        </p:nvSpPr>
        <p:spPr>
          <a:xfrm>
            <a:off x="1600200" y="7561341"/>
            <a:ext cx="3352800" cy="369332"/>
          </a:xfrm>
          <a:prstGeom prst="rect">
            <a:avLst/>
          </a:prstGeom>
          <a:noFill/>
        </p:spPr>
        <p:txBody>
          <a:bodyPr wrap="square" rtlCol="0">
            <a:spAutoFit/>
          </a:bodyPr>
          <a:lstStyle/>
          <a:p>
            <a:r>
              <a:rPr lang="tr-TR" dirty="0"/>
              <a:t>https://sks.sakarya.edu.tr/</a:t>
            </a:r>
          </a:p>
        </p:txBody>
      </p:sp>
      <p:sp>
        <p:nvSpPr>
          <p:cNvPr id="5" name="Metin kutusu 4"/>
          <p:cNvSpPr txBox="1"/>
          <p:nvPr/>
        </p:nvSpPr>
        <p:spPr>
          <a:xfrm>
            <a:off x="10744200" y="8039100"/>
            <a:ext cx="3506756" cy="369332"/>
          </a:xfrm>
          <a:prstGeom prst="rect">
            <a:avLst/>
          </a:prstGeom>
          <a:noFill/>
        </p:spPr>
        <p:txBody>
          <a:bodyPr wrap="square" rtlCol="0">
            <a:spAutoFit/>
          </a:bodyPr>
          <a:lstStyle/>
          <a:p>
            <a:r>
              <a:rPr lang="tr-TR" dirty="0"/>
              <a:t>https://hukuk.sakarya.edu.tr/</a:t>
            </a:r>
          </a:p>
        </p:txBody>
      </p:sp>
    </p:spTree>
    <p:extLst>
      <p:ext uri="{BB962C8B-B14F-4D97-AF65-F5344CB8AC3E}">
        <p14:creationId xmlns:p14="http://schemas.microsoft.com/office/powerpoint/2010/main" val="1332478108"/>
      </p:ext>
    </p:extLst>
  </p:cSld>
  <p:clrMapOvr>
    <a:masterClrMapping/>
  </p:clrMapOvr>
  <p:transition spd="slow">
    <p:cover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10" name="Group 15"/>
          <p:cNvGrpSpPr/>
          <p:nvPr/>
        </p:nvGrpSpPr>
        <p:grpSpPr>
          <a:xfrm>
            <a:off x="0" y="214563"/>
            <a:ext cx="8839200" cy="9791700"/>
            <a:chOff x="0" y="0"/>
            <a:chExt cx="7041607" cy="10422868"/>
          </a:xfrm>
        </p:grpSpPr>
        <p:sp>
          <p:nvSpPr>
            <p:cNvPr id="11" name="Freeform 16"/>
            <p:cNvSpPr/>
            <p:nvPr/>
          </p:nvSpPr>
          <p:spPr>
            <a:xfrm>
              <a:off x="0" y="0"/>
              <a:ext cx="7041607" cy="2178929"/>
            </a:xfrm>
            <a:custGeom>
              <a:avLst/>
              <a:gdLst/>
              <a:ahLst/>
              <a:cxnLst/>
              <a:rect l="l" t="t" r="r" b="b"/>
              <a:pathLst>
                <a:path w="7041607" h="2178929">
                  <a:moveTo>
                    <a:pt x="0" y="0"/>
                  </a:moveTo>
                  <a:lnTo>
                    <a:pt x="7041607" y="0"/>
                  </a:lnTo>
                  <a:lnTo>
                    <a:pt x="7041607" y="2178929"/>
                  </a:lnTo>
                  <a:lnTo>
                    <a:pt x="0" y="2178929"/>
                  </a:lnTo>
                  <a:lnTo>
                    <a:pt x="0" y="0"/>
                  </a:lnTo>
                  <a:close/>
                </a:path>
              </a:pathLst>
            </a:custGeom>
            <a:blipFill>
              <a:blip r:embed="rId3">
                <a:extLst>
                  <a:ext uri="{96DAC541-7B7A-43D3-8B79-37D633B846F1}">
                    <asvg:svgBlip xmlns="" xmlns:asvg="http://schemas.microsoft.com/office/drawing/2016/SVG/main" r:embed="rId4"/>
                  </a:ext>
                </a:extLst>
              </a:blip>
              <a:stretch>
                <a:fillRect b="-238736"/>
              </a:stretch>
            </a:blipFill>
          </p:spPr>
        </p:sp>
        <p:sp>
          <p:nvSpPr>
            <p:cNvPr id="12" name="Freeform 17"/>
            <p:cNvSpPr/>
            <p:nvPr/>
          </p:nvSpPr>
          <p:spPr>
            <a:xfrm>
              <a:off x="0" y="8535428"/>
              <a:ext cx="7041607" cy="1887440"/>
            </a:xfrm>
            <a:custGeom>
              <a:avLst/>
              <a:gdLst/>
              <a:ahLst/>
              <a:cxnLst/>
              <a:rect l="l" t="t" r="r" b="b"/>
              <a:pathLst>
                <a:path w="7041607" h="1887440">
                  <a:moveTo>
                    <a:pt x="0" y="0"/>
                  </a:moveTo>
                  <a:lnTo>
                    <a:pt x="7041607" y="0"/>
                  </a:lnTo>
                  <a:lnTo>
                    <a:pt x="7041607" y="1887440"/>
                  </a:lnTo>
                  <a:lnTo>
                    <a:pt x="0" y="1887440"/>
                  </a:lnTo>
                  <a:lnTo>
                    <a:pt x="0" y="0"/>
                  </a:lnTo>
                  <a:close/>
                </a:path>
              </a:pathLst>
            </a:custGeom>
            <a:blipFill>
              <a:blip r:embed="rId3">
                <a:extLst>
                  <a:ext uri="{96DAC541-7B7A-43D3-8B79-37D633B846F1}">
                    <asvg:svgBlip xmlns="" xmlns:asvg="http://schemas.microsoft.com/office/drawing/2016/SVG/main" r:embed="rId4"/>
                  </a:ext>
                </a:extLst>
              </a:blip>
              <a:stretch>
                <a:fillRect t="-291050"/>
              </a:stretch>
            </a:blipFill>
          </p:spPr>
        </p:sp>
        <p:sp>
          <p:nvSpPr>
            <p:cNvPr id="13" name="Freeform 18"/>
            <p:cNvSpPr/>
            <p:nvPr/>
          </p:nvSpPr>
          <p:spPr>
            <a:xfrm>
              <a:off x="0" y="2085188"/>
              <a:ext cx="7041607" cy="3371568"/>
            </a:xfrm>
            <a:custGeom>
              <a:avLst/>
              <a:gdLst/>
              <a:ahLst/>
              <a:cxnLst/>
              <a:rect l="l" t="t" r="r" b="b"/>
              <a:pathLst>
                <a:path w="7041607" h="3371568">
                  <a:moveTo>
                    <a:pt x="0" y="0"/>
                  </a:moveTo>
                  <a:lnTo>
                    <a:pt x="7041607" y="0"/>
                  </a:lnTo>
                  <a:lnTo>
                    <a:pt x="7041607" y="3371568"/>
                  </a:lnTo>
                  <a:lnTo>
                    <a:pt x="0" y="3371568"/>
                  </a:lnTo>
                  <a:lnTo>
                    <a:pt x="0" y="0"/>
                  </a:lnTo>
                  <a:close/>
                </a:path>
              </a:pathLst>
            </a:custGeom>
            <a:blipFill>
              <a:blip r:embed="rId3">
                <a:extLst>
                  <a:ext uri="{96DAC541-7B7A-43D3-8B79-37D633B846F1}">
                    <asvg:svgBlip xmlns="" xmlns:asvg="http://schemas.microsoft.com/office/drawing/2016/SVG/main" r:embed="rId4"/>
                  </a:ext>
                </a:extLst>
              </a:blip>
              <a:stretch>
                <a:fillRect t="-64106" b="-54807"/>
              </a:stretch>
            </a:blipFill>
          </p:spPr>
        </p:sp>
        <p:sp>
          <p:nvSpPr>
            <p:cNvPr id="14" name="Freeform 19"/>
            <p:cNvSpPr/>
            <p:nvPr/>
          </p:nvSpPr>
          <p:spPr>
            <a:xfrm>
              <a:off x="0" y="5207564"/>
              <a:ext cx="7041607" cy="3371568"/>
            </a:xfrm>
            <a:custGeom>
              <a:avLst/>
              <a:gdLst/>
              <a:ahLst/>
              <a:cxnLst/>
              <a:rect l="l" t="t" r="r" b="b"/>
              <a:pathLst>
                <a:path w="7041607" h="3371568">
                  <a:moveTo>
                    <a:pt x="0" y="0"/>
                  </a:moveTo>
                  <a:lnTo>
                    <a:pt x="7041607" y="0"/>
                  </a:lnTo>
                  <a:lnTo>
                    <a:pt x="7041607" y="3371568"/>
                  </a:lnTo>
                  <a:lnTo>
                    <a:pt x="0" y="3371568"/>
                  </a:lnTo>
                  <a:lnTo>
                    <a:pt x="0" y="0"/>
                  </a:lnTo>
                  <a:close/>
                </a:path>
              </a:pathLst>
            </a:custGeom>
            <a:blipFill>
              <a:blip r:embed="rId3">
                <a:extLst>
                  <a:ext uri="{96DAC541-7B7A-43D3-8B79-37D633B846F1}">
                    <asvg:svgBlip xmlns="" xmlns:asvg="http://schemas.microsoft.com/office/drawing/2016/SVG/main" r:embed="rId4"/>
                  </a:ext>
                </a:extLst>
              </a:blip>
              <a:stretch>
                <a:fillRect t="-64106" b="-54807"/>
              </a:stretch>
            </a:blipFill>
          </p:spPr>
        </p:sp>
      </p:grpSp>
      <p:sp>
        <p:nvSpPr>
          <p:cNvPr id="15" name="TextBox 4"/>
          <p:cNvSpPr txBox="1"/>
          <p:nvPr/>
        </p:nvSpPr>
        <p:spPr>
          <a:xfrm>
            <a:off x="1303953" y="1203462"/>
            <a:ext cx="6831576" cy="795089"/>
          </a:xfrm>
          <a:prstGeom prst="rect">
            <a:avLst/>
          </a:prstGeom>
        </p:spPr>
        <p:txBody>
          <a:bodyPr wrap="square" lIns="0" tIns="0" rIns="0" bIns="0" rtlCol="0" anchor="t">
            <a:spAutoFit/>
          </a:bodyPr>
          <a:lstStyle/>
          <a:p>
            <a:pPr algn="ctr">
              <a:lnSpc>
                <a:spcPts val="3107"/>
              </a:lnSpc>
            </a:pPr>
            <a:r>
              <a:rPr lang="en-US" sz="2000" dirty="0" err="1">
                <a:solidFill>
                  <a:srgbClr val="1A2C5A"/>
                </a:solidFill>
                <a:latin typeface="Algerian" pitchFamily="82" charset="0"/>
              </a:rPr>
              <a:t>Stratejik</a:t>
            </a:r>
            <a:r>
              <a:rPr lang="en-US" sz="2000" dirty="0">
                <a:solidFill>
                  <a:srgbClr val="1A2C5A"/>
                </a:solidFill>
                <a:latin typeface="Algerian" pitchFamily="82" charset="0"/>
              </a:rPr>
              <a:t> </a:t>
            </a:r>
            <a:r>
              <a:rPr lang="en-US" sz="2000" dirty="0" err="1">
                <a:solidFill>
                  <a:srgbClr val="1A2C5A"/>
                </a:solidFill>
                <a:latin typeface="Algerian" pitchFamily="82" charset="0"/>
              </a:rPr>
              <a:t>Planlama</a:t>
            </a:r>
            <a:r>
              <a:rPr lang="en-US" sz="2000" dirty="0">
                <a:solidFill>
                  <a:srgbClr val="1A2C5A"/>
                </a:solidFill>
                <a:latin typeface="Algerian" pitchFamily="82" charset="0"/>
              </a:rPr>
              <a:t> ve </a:t>
            </a:r>
            <a:r>
              <a:rPr lang="en-US" sz="2000" dirty="0" err="1">
                <a:solidFill>
                  <a:srgbClr val="1A2C5A"/>
                </a:solidFill>
                <a:latin typeface="Algerian" pitchFamily="82" charset="0"/>
              </a:rPr>
              <a:t>Kalite</a:t>
            </a:r>
            <a:r>
              <a:rPr lang="en-US" sz="2000" dirty="0">
                <a:solidFill>
                  <a:srgbClr val="1A2C5A"/>
                </a:solidFill>
                <a:latin typeface="Algerian" pitchFamily="82" charset="0"/>
              </a:rPr>
              <a:t> </a:t>
            </a:r>
            <a:r>
              <a:rPr lang="en-US" sz="2000" dirty="0" err="1">
                <a:solidFill>
                  <a:srgbClr val="1A2C5A"/>
                </a:solidFill>
                <a:latin typeface="Algerian" pitchFamily="82" charset="0"/>
              </a:rPr>
              <a:t>Yönetim</a:t>
            </a:r>
            <a:r>
              <a:rPr lang="en-US" sz="2000" dirty="0">
                <a:solidFill>
                  <a:srgbClr val="1A2C5A"/>
                </a:solidFill>
                <a:latin typeface="Algerian" pitchFamily="82" charset="0"/>
              </a:rPr>
              <a:t> </a:t>
            </a:r>
            <a:r>
              <a:rPr lang="en-US" sz="2000" dirty="0" err="1" smtClean="0">
                <a:solidFill>
                  <a:srgbClr val="1A2C5A"/>
                </a:solidFill>
                <a:latin typeface="Algerian" pitchFamily="82" charset="0"/>
              </a:rPr>
              <a:t>Sistemleri</a:t>
            </a:r>
            <a:r>
              <a:rPr lang="tr-TR" sz="2000" dirty="0" smtClean="0">
                <a:solidFill>
                  <a:srgbClr val="1A2C5A"/>
                </a:solidFill>
                <a:latin typeface="Algerian" pitchFamily="82" charset="0"/>
              </a:rPr>
              <a:t> ŞUBE MÜDÜRLÜĞÜ</a:t>
            </a:r>
            <a:endParaRPr lang="en-US" sz="2000" spc="335" dirty="0">
              <a:solidFill>
                <a:srgbClr val="000000"/>
              </a:solidFill>
              <a:latin typeface="Algerian" pitchFamily="82" charset="0"/>
            </a:endParaRPr>
          </a:p>
        </p:txBody>
      </p:sp>
      <p:grpSp>
        <p:nvGrpSpPr>
          <p:cNvPr id="16" name="Group 15"/>
          <p:cNvGrpSpPr/>
          <p:nvPr/>
        </p:nvGrpSpPr>
        <p:grpSpPr>
          <a:xfrm>
            <a:off x="9122228" y="0"/>
            <a:ext cx="8229600" cy="9791700"/>
            <a:chOff x="0" y="0"/>
            <a:chExt cx="7041607" cy="10422868"/>
          </a:xfrm>
        </p:grpSpPr>
        <p:sp>
          <p:nvSpPr>
            <p:cNvPr id="17" name="Freeform 16"/>
            <p:cNvSpPr/>
            <p:nvPr/>
          </p:nvSpPr>
          <p:spPr>
            <a:xfrm>
              <a:off x="0" y="0"/>
              <a:ext cx="7041607" cy="2178929"/>
            </a:xfrm>
            <a:custGeom>
              <a:avLst/>
              <a:gdLst/>
              <a:ahLst/>
              <a:cxnLst/>
              <a:rect l="l" t="t" r="r" b="b"/>
              <a:pathLst>
                <a:path w="7041607" h="2178929">
                  <a:moveTo>
                    <a:pt x="0" y="0"/>
                  </a:moveTo>
                  <a:lnTo>
                    <a:pt x="7041607" y="0"/>
                  </a:lnTo>
                  <a:lnTo>
                    <a:pt x="7041607" y="2178929"/>
                  </a:lnTo>
                  <a:lnTo>
                    <a:pt x="0" y="2178929"/>
                  </a:lnTo>
                  <a:lnTo>
                    <a:pt x="0" y="0"/>
                  </a:lnTo>
                  <a:close/>
                </a:path>
              </a:pathLst>
            </a:custGeom>
            <a:blipFill>
              <a:blip r:embed="rId3">
                <a:extLst>
                  <a:ext uri="{96DAC541-7B7A-43D3-8B79-37D633B846F1}">
                    <asvg:svgBlip xmlns="" xmlns:asvg="http://schemas.microsoft.com/office/drawing/2016/SVG/main" r:embed="rId4"/>
                  </a:ext>
                </a:extLst>
              </a:blip>
              <a:stretch>
                <a:fillRect b="-238736"/>
              </a:stretch>
            </a:blipFill>
          </p:spPr>
        </p:sp>
        <p:sp>
          <p:nvSpPr>
            <p:cNvPr id="18" name="Freeform 17"/>
            <p:cNvSpPr/>
            <p:nvPr/>
          </p:nvSpPr>
          <p:spPr>
            <a:xfrm>
              <a:off x="0" y="8535428"/>
              <a:ext cx="7041607" cy="1887440"/>
            </a:xfrm>
            <a:custGeom>
              <a:avLst/>
              <a:gdLst/>
              <a:ahLst/>
              <a:cxnLst/>
              <a:rect l="l" t="t" r="r" b="b"/>
              <a:pathLst>
                <a:path w="7041607" h="1887440">
                  <a:moveTo>
                    <a:pt x="0" y="0"/>
                  </a:moveTo>
                  <a:lnTo>
                    <a:pt x="7041607" y="0"/>
                  </a:lnTo>
                  <a:lnTo>
                    <a:pt x="7041607" y="1887440"/>
                  </a:lnTo>
                  <a:lnTo>
                    <a:pt x="0" y="1887440"/>
                  </a:lnTo>
                  <a:lnTo>
                    <a:pt x="0" y="0"/>
                  </a:lnTo>
                  <a:close/>
                </a:path>
              </a:pathLst>
            </a:custGeom>
            <a:blipFill>
              <a:blip r:embed="rId3">
                <a:extLst>
                  <a:ext uri="{96DAC541-7B7A-43D3-8B79-37D633B846F1}">
                    <asvg:svgBlip xmlns="" xmlns:asvg="http://schemas.microsoft.com/office/drawing/2016/SVG/main" r:embed="rId4"/>
                  </a:ext>
                </a:extLst>
              </a:blip>
              <a:stretch>
                <a:fillRect t="-291050"/>
              </a:stretch>
            </a:blipFill>
          </p:spPr>
        </p:sp>
        <p:sp>
          <p:nvSpPr>
            <p:cNvPr id="19" name="Freeform 18"/>
            <p:cNvSpPr/>
            <p:nvPr/>
          </p:nvSpPr>
          <p:spPr>
            <a:xfrm>
              <a:off x="0" y="2085188"/>
              <a:ext cx="7041607" cy="3371568"/>
            </a:xfrm>
            <a:custGeom>
              <a:avLst/>
              <a:gdLst/>
              <a:ahLst/>
              <a:cxnLst/>
              <a:rect l="l" t="t" r="r" b="b"/>
              <a:pathLst>
                <a:path w="7041607" h="3371568">
                  <a:moveTo>
                    <a:pt x="0" y="0"/>
                  </a:moveTo>
                  <a:lnTo>
                    <a:pt x="7041607" y="0"/>
                  </a:lnTo>
                  <a:lnTo>
                    <a:pt x="7041607" y="3371568"/>
                  </a:lnTo>
                  <a:lnTo>
                    <a:pt x="0" y="3371568"/>
                  </a:lnTo>
                  <a:lnTo>
                    <a:pt x="0" y="0"/>
                  </a:lnTo>
                  <a:close/>
                </a:path>
              </a:pathLst>
            </a:custGeom>
            <a:blipFill>
              <a:blip r:embed="rId3">
                <a:extLst>
                  <a:ext uri="{96DAC541-7B7A-43D3-8B79-37D633B846F1}">
                    <asvg:svgBlip xmlns="" xmlns:asvg="http://schemas.microsoft.com/office/drawing/2016/SVG/main" r:embed="rId4"/>
                  </a:ext>
                </a:extLst>
              </a:blip>
              <a:stretch>
                <a:fillRect t="-64106" b="-54807"/>
              </a:stretch>
            </a:blipFill>
          </p:spPr>
        </p:sp>
        <p:sp>
          <p:nvSpPr>
            <p:cNvPr id="20" name="Freeform 19"/>
            <p:cNvSpPr/>
            <p:nvPr/>
          </p:nvSpPr>
          <p:spPr>
            <a:xfrm>
              <a:off x="0" y="5207564"/>
              <a:ext cx="7041607" cy="3371568"/>
            </a:xfrm>
            <a:custGeom>
              <a:avLst/>
              <a:gdLst/>
              <a:ahLst/>
              <a:cxnLst/>
              <a:rect l="l" t="t" r="r" b="b"/>
              <a:pathLst>
                <a:path w="7041607" h="3371568">
                  <a:moveTo>
                    <a:pt x="0" y="0"/>
                  </a:moveTo>
                  <a:lnTo>
                    <a:pt x="7041607" y="0"/>
                  </a:lnTo>
                  <a:lnTo>
                    <a:pt x="7041607" y="3371568"/>
                  </a:lnTo>
                  <a:lnTo>
                    <a:pt x="0" y="3371568"/>
                  </a:lnTo>
                  <a:lnTo>
                    <a:pt x="0" y="0"/>
                  </a:lnTo>
                  <a:close/>
                </a:path>
              </a:pathLst>
            </a:custGeom>
            <a:blipFill>
              <a:blip r:embed="rId3">
                <a:extLst>
                  <a:ext uri="{96DAC541-7B7A-43D3-8B79-37D633B846F1}">
                    <asvg:svgBlip xmlns="" xmlns:asvg="http://schemas.microsoft.com/office/drawing/2016/SVG/main" r:embed="rId4"/>
                  </a:ext>
                </a:extLst>
              </a:blip>
              <a:stretch>
                <a:fillRect t="-64106" b="-54807"/>
              </a:stretch>
            </a:blipFill>
          </p:spPr>
        </p:sp>
      </p:grpSp>
      <p:sp>
        <p:nvSpPr>
          <p:cNvPr id="24" name="TextBox 4"/>
          <p:cNvSpPr txBox="1"/>
          <p:nvPr/>
        </p:nvSpPr>
        <p:spPr>
          <a:xfrm>
            <a:off x="10820399" y="1222376"/>
            <a:ext cx="5562599" cy="757259"/>
          </a:xfrm>
          <a:prstGeom prst="rect">
            <a:avLst/>
          </a:prstGeom>
        </p:spPr>
        <p:txBody>
          <a:bodyPr wrap="square" lIns="0" tIns="0" rIns="0" bIns="0" rtlCol="0" anchor="t">
            <a:spAutoFit/>
          </a:bodyPr>
          <a:lstStyle/>
          <a:p>
            <a:pPr algn="ctr">
              <a:lnSpc>
                <a:spcPts val="3107"/>
              </a:lnSpc>
            </a:pPr>
            <a:r>
              <a:rPr lang="tr-TR" sz="2000" spc="335" dirty="0" smtClean="0">
                <a:solidFill>
                  <a:srgbClr val="000000"/>
                </a:solidFill>
                <a:latin typeface="Algerian" pitchFamily="82" charset="0"/>
              </a:rPr>
              <a:t>KORUMA GÜVENLİK ŞUBE MÜDÜRLÜĞÜ</a:t>
            </a:r>
            <a:endParaRPr lang="en-US" sz="2000" spc="335" dirty="0">
              <a:solidFill>
                <a:srgbClr val="000000"/>
              </a:solidFill>
              <a:latin typeface="Algerian" pitchFamily="82" charset="0"/>
            </a:endParaRPr>
          </a:p>
        </p:txBody>
      </p:sp>
      <p:sp>
        <p:nvSpPr>
          <p:cNvPr id="3" name="Dikdörtgen 2"/>
          <p:cNvSpPr/>
          <p:nvPr/>
        </p:nvSpPr>
        <p:spPr>
          <a:xfrm>
            <a:off x="10134598" y="3488092"/>
            <a:ext cx="6934200" cy="2695610"/>
          </a:xfrm>
          <a:prstGeom prst="rect">
            <a:avLst/>
          </a:prstGeom>
        </p:spPr>
        <p:txBody>
          <a:bodyPr wrap="square">
            <a:spAutoFit/>
          </a:bodyPr>
          <a:lstStyle/>
          <a:p>
            <a:pPr marL="285750" indent="-285750" algn="just">
              <a:lnSpc>
                <a:spcPts val="2869"/>
              </a:lnSpc>
              <a:buFont typeface="Wingdings" pitchFamily="2" charset="2"/>
              <a:buChar char="Ø"/>
            </a:pPr>
            <a:r>
              <a:rPr lang="en-US" dirty="0" err="1" smtClean="0">
                <a:solidFill>
                  <a:srgbClr val="252629"/>
                </a:solidFill>
                <a:latin typeface="Century Gothic" pitchFamily="34" charset="0"/>
              </a:rPr>
              <a:t>Üniversitemiz</a:t>
            </a:r>
            <a:r>
              <a:rPr lang="en-US" dirty="0" smtClean="0">
                <a:solidFill>
                  <a:srgbClr val="252629"/>
                </a:solidFill>
                <a:latin typeface="Century Gothic" pitchFamily="34" charset="0"/>
              </a:rPr>
              <a:t> </a:t>
            </a:r>
            <a:r>
              <a:rPr lang="en-US" dirty="0" err="1">
                <a:solidFill>
                  <a:srgbClr val="252629"/>
                </a:solidFill>
                <a:latin typeface="Century Gothic" pitchFamily="34" charset="0"/>
              </a:rPr>
              <a:t>kampüs</a:t>
            </a:r>
            <a:r>
              <a:rPr lang="en-US" dirty="0">
                <a:solidFill>
                  <a:srgbClr val="252629"/>
                </a:solidFill>
                <a:latin typeface="Century Gothic" pitchFamily="34" charset="0"/>
              </a:rPr>
              <a:t> </a:t>
            </a:r>
            <a:r>
              <a:rPr lang="en-US" dirty="0" err="1">
                <a:solidFill>
                  <a:srgbClr val="252629"/>
                </a:solidFill>
                <a:latin typeface="Century Gothic" pitchFamily="34" charset="0"/>
              </a:rPr>
              <a:t>alanı</a:t>
            </a:r>
            <a:r>
              <a:rPr lang="en-US" dirty="0">
                <a:solidFill>
                  <a:srgbClr val="252629"/>
                </a:solidFill>
                <a:latin typeface="Century Gothic" pitchFamily="34" charset="0"/>
              </a:rPr>
              <a:t> ve </a:t>
            </a:r>
            <a:r>
              <a:rPr lang="en-US" dirty="0" err="1">
                <a:solidFill>
                  <a:srgbClr val="252629"/>
                </a:solidFill>
                <a:latin typeface="Century Gothic" pitchFamily="34" charset="0"/>
              </a:rPr>
              <a:t>bağlı</a:t>
            </a:r>
            <a:r>
              <a:rPr lang="en-US" dirty="0">
                <a:solidFill>
                  <a:srgbClr val="252629"/>
                </a:solidFill>
                <a:latin typeface="Century Gothic" pitchFamily="34" charset="0"/>
              </a:rPr>
              <a:t> </a:t>
            </a:r>
            <a:r>
              <a:rPr lang="en-US" dirty="0" err="1">
                <a:solidFill>
                  <a:srgbClr val="252629"/>
                </a:solidFill>
                <a:latin typeface="Century Gothic" pitchFamily="34" charset="0"/>
              </a:rPr>
              <a:t>birimlerimiz</a:t>
            </a:r>
            <a:r>
              <a:rPr lang="en-US" dirty="0">
                <a:solidFill>
                  <a:srgbClr val="252629"/>
                </a:solidFill>
                <a:latin typeface="Century Gothic" pitchFamily="34" charset="0"/>
              </a:rPr>
              <a:t> </a:t>
            </a:r>
            <a:r>
              <a:rPr lang="en-US" dirty="0" err="1">
                <a:solidFill>
                  <a:srgbClr val="252629"/>
                </a:solidFill>
                <a:latin typeface="Century Gothic" pitchFamily="34" charset="0"/>
              </a:rPr>
              <a:t>içerisindeki</a:t>
            </a:r>
            <a:r>
              <a:rPr lang="en-US" dirty="0">
                <a:solidFill>
                  <a:srgbClr val="252629"/>
                </a:solidFill>
                <a:latin typeface="Century Gothic" pitchFamily="34" charset="0"/>
              </a:rPr>
              <a:t> Personel, </a:t>
            </a:r>
            <a:r>
              <a:rPr lang="en-US" dirty="0" err="1">
                <a:solidFill>
                  <a:srgbClr val="252629"/>
                </a:solidFill>
                <a:latin typeface="Century Gothic" pitchFamily="34" charset="0"/>
              </a:rPr>
              <a:t>Öğrenci</a:t>
            </a:r>
            <a:r>
              <a:rPr lang="en-US" dirty="0">
                <a:solidFill>
                  <a:srgbClr val="252629"/>
                </a:solidFill>
                <a:latin typeface="Century Gothic" pitchFamily="34" charset="0"/>
              </a:rPr>
              <a:t>, </a:t>
            </a:r>
            <a:r>
              <a:rPr lang="en-US" dirty="0" err="1">
                <a:solidFill>
                  <a:srgbClr val="252629"/>
                </a:solidFill>
                <a:latin typeface="Century Gothic" pitchFamily="34" charset="0"/>
              </a:rPr>
              <a:t>Paydaşlarımız</a:t>
            </a:r>
            <a:r>
              <a:rPr lang="en-US" dirty="0">
                <a:solidFill>
                  <a:srgbClr val="252629"/>
                </a:solidFill>
                <a:latin typeface="Century Gothic" pitchFamily="34" charset="0"/>
              </a:rPr>
              <a:t> </a:t>
            </a:r>
            <a:r>
              <a:rPr lang="en-US" dirty="0" err="1">
                <a:solidFill>
                  <a:srgbClr val="252629"/>
                </a:solidFill>
                <a:latin typeface="Century Gothic" pitchFamily="34" charset="0"/>
              </a:rPr>
              <a:t>için</a:t>
            </a:r>
            <a:r>
              <a:rPr lang="en-US" dirty="0">
                <a:solidFill>
                  <a:srgbClr val="252629"/>
                </a:solidFill>
                <a:latin typeface="Century Gothic" pitchFamily="34" charset="0"/>
              </a:rPr>
              <a:t> </a:t>
            </a:r>
            <a:r>
              <a:rPr lang="en-US" dirty="0" err="1">
                <a:solidFill>
                  <a:srgbClr val="252629"/>
                </a:solidFill>
                <a:latin typeface="Century Gothic" pitchFamily="34" charset="0"/>
              </a:rPr>
              <a:t>güven</a:t>
            </a:r>
            <a:r>
              <a:rPr lang="en-US" dirty="0">
                <a:solidFill>
                  <a:srgbClr val="252629"/>
                </a:solidFill>
                <a:latin typeface="Century Gothic" pitchFamily="34" charset="0"/>
              </a:rPr>
              <a:t> ve </a:t>
            </a:r>
            <a:r>
              <a:rPr lang="en-US" dirty="0" err="1">
                <a:solidFill>
                  <a:srgbClr val="252629"/>
                </a:solidFill>
                <a:latin typeface="Century Gothic" pitchFamily="34" charset="0"/>
              </a:rPr>
              <a:t>huzur</a:t>
            </a:r>
            <a:r>
              <a:rPr lang="en-US" dirty="0">
                <a:solidFill>
                  <a:srgbClr val="252629"/>
                </a:solidFill>
                <a:latin typeface="Century Gothic" pitchFamily="34" charset="0"/>
              </a:rPr>
              <a:t> </a:t>
            </a:r>
            <a:r>
              <a:rPr lang="en-US" dirty="0" err="1">
                <a:solidFill>
                  <a:srgbClr val="252629"/>
                </a:solidFill>
                <a:latin typeface="Century Gothic" pitchFamily="34" charset="0"/>
              </a:rPr>
              <a:t>ortamını</a:t>
            </a:r>
            <a:r>
              <a:rPr lang="en-US" dirty="0">
                <a:solidFill>
                  <a:srgbClr val="252629"/>
                </a:solidFill>
                <a:latin typeface="Century Gothic" pitchFamily="34" charset="0"/>
              </a:rPr>
              <a:t> </a:t>
            </a:r>
            <a:r>
              <a:rPr lang="en-US" dirty="0" err="1">
                <a:solidFill>
                  <a:srgbClr val="252629"/>
                </a:solidFill>
                <a:latin typeface="Century Gothic" pitchFamily="34" charset="0"/>
              </a:rPr>
              <a:t>sağlamaktır</a:t>
            </a:r>
            <a:r>
              <a:rPr lang="en-US" dirty="0" smtClean="0">
                <a:solidFill>
                  <a:srgbClr val="252629"/>
                </a:solidFill>
                <a:latin typeface="Century Gothic" pitchFamily="34" charset="0"/>
              </a:rPr>
              <a:t>.</a:t>
            </a:r>
            <a:endParaRPr lang="tr-TR" dirty="0" smtClean="0">
              <a:solidFill>
                <a:srgbClr val="252629"/>
              </a:solidFill>
              <a:latin typeface="Century Gothic" pitchFamily="34" charset="0"/>
            </a:endParaRPr>
          </a:p>
          <a:p>
            <a:pPr marL="285750" indent="-285750" algn="just">
              <a:lnSpc>
                <a:spcPts val="2869"/>
              </a:lnSpc>
              <a:buFont typeface="Wingdings" pitchFamily="2" charset="2"/>
              <a:buChar char="Ø"/>
            </a:pPr>
            <a:endParaRPr lang="tr-TR" dirty="0">
              <a:solidFill>
                <a:srgbClr val="252629"/>
              </a:solidFill>
              <a:latin typeface="Century Gothic" pitchFamily="34" charset="0"/>
            </a:endParaRPr>
          </a:p>
          <a:p>
            <a:pPr marL="285750" indent="-285750" algn="just">
              <a:lnSpc>
                <a:spcPts val="2869"/>
              </a:lnSpc>
              <a:buFont typeface="Wingdings" pitchFamily="2" charset="2"/>
              <a:buChar char="Ø"/>
            </a:pPr>
            <a:endParaRPr lang="tr-TR" dirty="0" smtClean="0">
              <a:solidFill>
                <a:srgbClr val="252629"/>
              </a:solidFill>
              <a:latin typeface="Century Gothic" pitchFamily="34" charset="0"/>
            </a:endParaRPr>
          </a:p>
          <a:p>
            <a:pPr marL="285750" indent="-285750" algn="just">
              <a:lnSpc>
                <a:spcPts val="2869"/>
              </a:lnSpc>
              <a:buFont typeface="Wingdings" pitchFamily="2" charset="2"/>
              <a:buChar char="Ø"/>
            </a:pPr>
            <a:endParaRPr lang="tr-TR" dirty="0">
              <a:solidFill>
                <a:srgbClr val="252629"/>
              </a:solidFill>
              <a:latin typeface="Century Gothic" pitchFamily="34" charset="0"/>
            </a:endParaRPr>
          </a:p>
          <a:p>
            <a:pPr marL="285750" indent="-285750" algn="just">
              <a:lnSpc>
                <a:spcPts val="2869"/>
              </a:lnSpc>
              <a:buFont typeface="Wingdings" pitchFamily="2" charset="2"/>
              <a:buChar char="Ø"/>
            </a:pPr>
            <a:r>
              <a:rPr lang="tr-TR" dirty="0" smtClean="0">
                <a:solidFill>
                  <a:srgbClr val="252629"/>
                </a:solidFill>
                <a:latin typeface="Century Gothic" pitchFamily="34" charset="0"/>
              </a:rPr>
              <a:t>Koruma </a:t>
            </a:r>
            <a:r>
              <a:rPr lang="tr-TR" dirty="0" smtClean="0">
                <a:solidFill>
                  <a:srgbClr val="252629"/>
                </a:solidFill>
                <a:latin typeface="Century Gothic" pitchFamily="34" charset="0"/>
              </a:rPr>
              <a:t>Güvenlik Şube Müdürü Çetin KIRAL</a:t>
            </a:r>
            <a:endParaRPr lang="en-US" dirty="0">
              <a:solidFill>
                <a:srgbClr val="252629"/>
              </a:solidFill>
              <a:latin typeface="Century Gothic" pitchFamily="34" charset="0"/>
            </a:endParaRPr>
          </a:p>
        </p:txBody>
      </p:sp>
      <p:sp>
        <p:nvSpPr>
          <p:cNvPr id="23" name="Freeform 8"/>
          <p:cNvSpPr/>
          <p:nvPr/>
        </p:nvSpPr>
        <p:spPr>
          <a:xfrm>
            <a:off x="14698047" y="5981700"/>
            <a:ext cx="2653781" cy="2292476"/>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34382" r="-15369"/>
            </a:stretch>
          </a:blipFill>
        </p:spPr>
      </p:sp>
      <p:sp>
        <p:nvSpPr>
          <p:cNvPr id="26" name="Freeform 8"/>
          <p:cNvSpPr/>
          <p:nvPr/>
        </p:nvSpPr>
        <p:spPr>
          <a:xfrm>
            <a:off x="5876568" y="6841386"/>
            <a:ext cx="2465091" cy="229883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t="-10000" b="-10000"/>
            </a:stretch>
          </a:blipFill>
        </p:spPr>
      </p:sp>
      <p:sp>
        <p:nvSpPr>
          <p:cNvPr id="4" name="Dikdörtgen 3"/>
          <p:cNvSpPr/>
          <p:nvPr/>
        </p:nvSpPr>
        <p:spPr>
          <a:xfrm>
            <a:off x="1054356" y="2372402"/>
            <a:ext cx="7251444" cy="4926990"/>
          </a:xfrm>
          <a:prstGeom prst="rect">
            <a:avLst/>
          </a:prstGeom>
        </p:spPr>
        <p:txBody>
          <a:bodyPr wrap="square">
            <a:spAutoFit/>
          </a:bodyPr>
          <a:lstStyle/>
          <a:p>
            <a:pPr marL="285750" indent="-285750" algn="just">
              <a:lnSpc>
                <a:spcPts val="2869"/>
              </a:lnSpc>
              <a:buFont typeface="Wingdings" pitchFamily="2" charset="2"/>
              <a:buChar char="Ø"/>
            </a:pPr>
            <a:r>
              <a:rPr lang="tr-TR" dirty="0" smtClean="0">
                <a:solidFill>
                  <a:srgbClr val="252629"/>
                </a:solidFill>
                <a:latin typeface="Century Gothic" pitchFamily="34" charset="0"/>
              </a:rPr>
              <a:t>T</a:t>
            </a:r>
            <a:r>
              <a:rPr lang="en-US" dirty="0" err="1" smtClean="0">
                <a:solidFill>
                  <a:srgbClr val="252629"/>
                </a:solidFill>
                <a:latin typeface="Century Gothic" pitchFamily="34" charset="0"/>
              </a:rPr>
              <a:t>oplam</a:t>
            </a:r>
            <a:r>
              <a:rPr lang="en-US" dirty="0" smtClean="0">
                <a:solidFill>
                  <a:srgbClr val="252629"/>
                </a:solidFill>
                <a:latin typeface="Century Gothic" pitchFamily="34" charset="0"/>
              </a:rPr>
              <a:t> </a:t>
            </a:r>
            <a:r>
              <a:rPr lang="en-US" dirty="0" err="1">
                <a:solidFill>
                  <a:srgbClr val="252629"/>
                </a:solidFill>
                <a:latin typeface="Century Gothic" pitchFamily="34" charset="0"/>
              </a:rPr>
              <a:t>kalite</a:t>
            </a:r>
            <a:r>
              <a:rPr lang="en-US" dirty="0">
                <a:solidFill>
                  <a:srgbClr val="252629"/>
                </a:solidFill>
                <a:latin typeface="Century Gothic" pitchFamily="34" charset="0"/>
              </a:rPr>
              <a:t> </a:t>
            </a:r>
            <a:r>
              <a:rPr lang="en-US" dirty="0" err="1">
                <a:solidFill>
                  <a:srgbClr val="252629"/>
                </a:solidFill>
                <a:latin typeface="Century Gothic" pitchFamily="34" charset="0"/>
              </a:rPr>
              <a:t>yönetimi</a:t>
            </a:r>
            <a:r>
              <a:rPr lang="en-US" dirty="0">
                <a:solidFill>
                  <a:srgbClr val="252629"/>
                </a:solidFill>
                <a:latin typeface="Century Gothic" pitchFamily="34" charset="0"/>
              </a:rPr>
              <a:t> </a:t>
            </a:r>
            <a:r>
              <a:rPr lang="en-US" dirty="0" err="1">
                <a:solidFill>
                  <a:srgbClr val="252629"/>
                </a:solidFill>
                <a:latin typeface="Century Gothic" pitchFamily="34" charset="0"/>
              </a:rPr>
              <a:t>anlayışı</a:t>
            </a:r>
            <a:r>
              <a:rPr lang="en-US" dirty="0">
                <a:solidFill>
                  <a:srgbClr val="252629"/>
                </a:solidFill>
                <a:latin typeface="Century Gothic" pitchFamily="34" charset="0"/>
              </a:rPr>
              <a:t> </a:t>
            </a:r>
            <a:r>
              <a:rPr lang="en-US" dirty="0" err="1">
                <a:solidFill>
                  <a:srgbClr val="252629"/>
                </a:solidFill>
                <a:latin typeface="Century Gothic" pitchFamily="34" charset="0"/>
              </a:rPr>
              <a:t>ile</a:t>
            </a:r>
            <a:r>
              <a:rPr lang="en-US" dirty="0">
                <a:solidFill>
                  <a:srgbClr val="252629"/>
                </a:solidFill>
                <a:latin typeface="Century Gothic" pitchFamily="34" charset="0"/>
              </a:rPr>
              <a:t> </a:t>
            </a:r>
            <a:r>
              <a:rPr lang="en-US" dirty="0" err="1">
                <a:solidFill>
                  <a:srgbClr val="252629"/>
                </a:solidFill>
                <a:latin typeface="Century Gothic" pitchFamily="34" charset="0"/>
              </a:rPr>
              <a:t>hareket</a:t>
            </a:r>
            <a:r>
              <a:rPr lang="en-US" dirty="0">
                <a:solidFill>
                  <a:srgbClr val="252629"/>
                </a:solidFill>
                <a:latin typeface="Century Gothic" pitchFamily="34" charset="0"/>
              </a:rPr>
              <a:t> </a:t>
            </a:r>
            <a:r>
              <a:rPr lang="en-US" dirty="0" err="1">
                <a:solidFill>
                  <a:srgbClr val="252629"/>
                </a:solidFill>
                <a:latin typeface="Century Gothic" pitchFamily="34" charset="0"/>
              </a:rPr>
              <a:t>ederek</a:t>
            </a:r>
            <a:r>
              <a:rPr lang="en-US" dirty="0">
                <a:solidFill>
                  <a:srgbClr val="252629"/>
                </a:solidFill>
                <a:latin typeface="Century Gothic" pitchFamily="34" charset="0"/>
              </a:rPr>
              <a:t> TS-ISO 9001Kalite </a:t>
            </a:r>
            <a:r>
              <a:rPr lang="en-US" dirty="0" err="1">
                <a:solidFill>
                  <a:srgbClr val="252629"/>
                </a:solidFill>
                <a:latin typeface="Century Gothic" pitchFamily="34" charset="0"/>
              </a:rPr>
              <a:t>Yönetim</a:t>
            </a:r>
            <a:r>
              <a:rPr lang="en-US" dirty="0">
                <a:solidFill>
                  <a:srgbClr val="252629"/>
                </a:solidFill>
                <a:latin typeface="Century Gothic" pitchFamily="34" charset="0"/>
              </a:rPr>
              <a:t> </a:t>
            </a:r>
            <a:r>
              <a:rPr lang="en-US" dirty="0" err="1">
                <a:solidFill>
                  <a:srgbClr val="252629"/>
                </a:solidFill>
                <a:latin typeface="Century Gothic" pitchFamily="34" charset="0"/>
              </a:rPr>
              <a:t>Sistemi</a:t>
            </a:r>
            <a:r>
              <a:rPr lang="en-US" dirty="0">
                <a:solidFill>
                  <a:srgbClr val="252629"/>
                </a:solidFill>
                <a:latin typeface="Century Gothic" pitchFamily="34" charset="0"/>
              </a:rPr>
              <a:t> ve ISO 10002 </a:t>
            </a:r>
            <a:r>
              <a:rPr lang="en-US" dirty="0" err="1">
                <a:solidFill>
                  <a:srgbClr val="252629"/>
                </a:solidFill>
                <a:latin typeface="Century Gothic" pitchFamily="34" charset="0"/>
              </a:rPr>
              <a:t>Müşteri</a:t>
            </a:r>
            <a:r>
              <a:rPr lang="en-US" dirty="0">
                <a:solidFill>
                  <a:srgbClr val="252629"/>
                </a:solidFill>
                <a:latin typeface="Century Gothic" pitchFamily="34" charset="0"/>
              </a:rPr>
              <a:t> </a:t>
            </a:r>
            <a:r>
              <a:rPr lang="en-US" dirty="0" err="1">
                <a:solidFill>
                  <a:srgbClr val="252629"/>
                </a:solidFill>
                <a:latin typeface="Century Gothic" pitchFamily="34" charset="0"/>
              </a:rPr>
              <a:t>Memnuniyeti</a:t>
            </a:r>
            <a:r>
              <a:rPr lang="en-US" dirty="0">
                <a:solidFill>
                  <a:srgbClr val="252629"/>
                </a:solidFill>
                <a:latin typeface="Century Gothic" pitchFamily="34" charset="0"/>
              </a:rPr>
              <a:t> </a:t>
            </a:r>
            <a:r>
              <a:rPr lang="en-US" dirty="0" err="1">
                <a:solidFill>
                  <a:srgbClr val="252629"/>
                </a:solidFill>
                <a:latin typeface="Century Gothic" pitchFamily="34" charset="0"/>
              </a:rPr>
              <a:t>Yönetim</a:t>
            </a:r>
            <a:r>
              <a:rPr lang="en-US" dirty="0">
                <a:solidFill>
                  <a:srgbClr val="252629"/>
                </a:solidFill>
                <a:latin typeface="Century Gothic" pitchFamily="34" charset="0"/>
              </a:rPr>
              <a:t> </a:t>
            </a:r>
            <a:r>
              <a:rPr lang="en-US" dirty="0" err="1">
                <a:solidFill>
                  <a:srgbClr val="252629"/>
                </a:solidFill>
                <a:latin typeface="Century Gothic" pitchFamily="34" charset="0"/>
              </a:rPr>
              <a:t>Sistemlerinin</a:t>
            </a:r>
            <a:r>
              <a:rPr lang="en-US" dirty="0">
                <a:solidFill>
                  <a:srgbClr val="252629"/>
                </a:solidFill>
                <a:latin typeface="Century Gothic" pitchFamily="34" charset="0"/>
              </a:rPr>
              <a:t> </a:t>
            </a:r>
            <a:r>
              <a:rPr lang="en-US" dirty="0" err="1">
                <a:solidFill>
                  <a:srgbClr val="252629"/>
                </a:solidFill>
                <a:latin typeface="Century Gothic" pitchFamily="34" charset="0"/>
              </a:rPr>
              <a:t>kurumun</a:t>
            </a:r>
            <a:r>
              <a:rPr lang="en-US" dirty="0">
                <a:solidFill>
                  <a:srgbClr val="252629"/>
                </a:solidFill>
                <a:latin typeface="Century Gothic" pitchFamily="34" charset="0"/>
              </a:rPr>
              <a:t> </a:t>
            </a:r>
            <a:r>
              <a:rPr lang="en-US" dirty="0" err="1">
                <a:solidFill>
                  <a:srgbClr val="252629"/>
                </a:solidFill>
                <a:latin typeface="Century Gothic" pitchFamily="34" charset="0"/>
              </a:rPr>
              <a:t>tüm</a:t>
            </a:r>
            <a:r>
              <a:rPr lang="en-US" dirty="0">
                <a:solidFill>
                  <a:srgbClr val="252629"/>
                </a:solidFill>
                <a:latin typeface="Century Gothic" pitchFamily="34" charset="0"/>
              </a:rPr>
              <a:t> </a:t>
            </a:r>
            <a:r>
              <a:rPr lang="en-US" dirty="0" err="1">
                <a:solidFill>
                  <a:srgbClr val="252629"/>
                </a:solidFill>
                <a:latin typeface="Century Gothic" pitchFamily="34" charset="0"/>
              </a:rPr>
              <a:t>süreçlerinde</a:t>
            </a:r>
            <a:r>
              <a:rPr lang="en-US" dirty="0">
                <a:solidFill>
                  <a:srgbClr val="252629"/>
                </a:solidFill>
                <a:latin typeface="Century Gothic" pitchFamily="34" charset="0"/>
              </a:rPr>
              <a:t> </a:t>
            </a:r>
            <a:r>
              <a:rPr lang="en-US" dirty="0" err="1">
                <a:solidFill>
                  <a:srgbClr val="252629"/>
                </a:solidFill>
                <a:latin typeface="Century Gothic" pitchFamily="34" charset="0"/>
              </a:rPr>
              <a:t>etkin</a:t>
            </a:r>
            <a:r>
              <a:rPr lang="en-US" dirty="0">
                <a:solidFill>
                  <a:srgbClr val="252629"/>
                </a:solidFill>
                <a:latin typeface="Century Gothic" pitchFamily="34" charset="0"/>
              </a:rPr>
              <a:t> </a:t>
            </a:r>
            <a:r>
              <a:rPr lang="en-US" dirty="0" err="1">
                <a:solidFill>
                  <a:srgbClr val="252629"/>
                </a:solidFill>
                <a:latin typeface="Century Gothic" pitchFamily="34" charset="0"/>
              </a:rPr>
              <a:t>şekilde</a:t>
            </a:r>
            <a:r>
              <a:rPr lang="en-US" dirty="0">
                <a:solidFill>
                  <a:srgbClr val="252629"/>
                </a:solidFill>
                <a:latin typeface="Century Gothic" pitchFamily="34" charset="0"/>
              </a:rPr>
              <a:t> </a:t>
            </a:r>
            <a:r>
              <a:rPr lang="en-US" dirty="0" err="1">
                <a:solidFill>
                  <a:srgbClr val="252629"/>
                </a:solidFill>
                <a:latin typeface="Century Gothic" pitchFamily="34" charset="0"/>
              </a:rPr>
              <a:t>uygulanmasını</a:t>
            </a:r>
            <a:r>
              <a:rPr lang="en-US" dirty="0">
                <a:solidFill>
                  <a:srgbClr val="252629"/>
                </a:solidFill>
                <a:latin typeface="Century Gothic" pitchFamily="34" charset="0"/>
              </a:rPr>
              <a:t> </a:t>
            </a:r>
            <a:r>
              <a:rPr lang="en-US" dirty="0" err="1">
                <a:solidFill>
                  <a:srgbClr val="252629"/>
                </a:solidFill>
                <a:latin typeface="Century Gothic" pitchFamily="34" charset="0"/>
              </a:rPr>
              <a:t>sağlar</a:t>
            </a:r>
            <a:r>
              <a:rPr lang="en-US" dirty="0">
                <a:solidFill>
                  <a:srgbClr val="252629"/>
                </a:solidFill>
                <a:latin typeface="Century Gothic" pitchFamily="34" charset="0"/>
              </a:rPr>
              <a:t>. </a:t>
            </a:r>
            <a:r>
              <a:rPr lang="en-US" dirty="0" err="1">
                <a:solidFill>
                  <a:srgbClr val="252629"/>
                </a:solidFill>
                <a:latin typeface="Century Gothic" pitchFamily="34" charset="0"/>
              </a:rPr>
              <a:t>Süreçleri</a:t>
            </a:r>
            <a:r>
              <a:rPr lang="en-US" dirty="0">
                <a:solidFill>
                  <a:srgbClr val="252629"/>
                </a:solidFill>
                <a:latin typeface="Century Gothic" pitchFamily="34" charset="0"/>
              </a:rPr>
              <a:t> </a:t>
            </a:r>
            <a:r>
              <a:rPr lang="en-US" dirty="0" err="1">
                <a:solidFill>
                  <a:srgbClr val="252629"/>
                </a:solidFill>
                <a:latin typeface="Century Gothic" pitchFamily="34" charset="0"/>
              </a:rPr>
              <a:t>izleyerek</a:t>
            </a:r>
            <a:r>
              <a:rPr lang="en-US" dirty="0">
                <a:solidFill>
                  <a:srgbClr val="252629"/>
                </a:solidFill>
                <a:latin typeface="Century Gothic" pitchFamily="34" charset="0"/>
              </a:rPr>
              <a:t> </a:t>
            </a:r>
            <a:r>
              <a:rPr lang="tr-TR" dirty="0" smtClean="0">
                <a:solidFill>
                  <a:srgbClr val="252629"/>
                </a:solidFill>
                <a:latin typeface="Century Gothic" pitchFamily="34" charset="0"/>
              </a:rPr>
              <a:t> p</a:t>
            </a:r>
            <a:r>
              <a:rPr lang="en-US" dirty="0" err="1" smtClean="0">
                <a:solidFill>
                  <a:srgbClr val="252629"/>
                </a:solidFill>
                <a:latin typeface="Century Gothic" pitchFamily="34" charset="0"/>
              </a:rPr>
              <a:t>lanladığı</a:t>
            </a:r>
            <a:r>
              <a:rPr lang="tr-TR" dirty="0" smtClean="0">
                <a:solidFill>
                  <a:srgbClr val="252629"/>
                </a:solidFill>
                <a:latin typeface="Century Gothic" pitchFamily="34" charset="0"/>
              </a:rPr>
              <a:t> i</a:t>
            </a:r>
            <a:r>
              <a:rPr lang="en-US" dirty="0" err="1" smtClean="0">
                <a:solidFill>
                  <a:srgbClr val="252629"/>
                </a:solidFill>
                <a:latin typeface="Century Gothic" pitchFamily="34" charset="0"/>
              </a:rPr>
              <a:t>yileştirme</a:t>
            </a:r>
            <a:r>
              <a:rPr lang="en-US" dirty="0" smtClean="0">
                <a:solidFill>
                  <a:srgbClr val="252629"/>
                </a:solidFill>
                <a:latin typeface="Century Gothic" pitchFamily="34" charset="0"/>
              </a:rPr>
              <a:t> </a:t>
            </a:r>
            <a:r>
              <a:rPr lang="en-US" dirty="0" err="1">
                <a:solidFill>
                  <a:srgbClr val="252629"/>
                </a:solidFill>
                <a:latin typeface="Century Gothic" pitchFamily="34" charset="0"/>
              </a:rPr>
              <a:t>çalışmaları</a:t>
            </a:r>
            <a:r>
              <a:rPr lang="en-US" dirty="0">
                <a:solidFill>
                  <a:srgbClr val="252629"/>
                </a:solidFill>
                <a:latin typeface="Century Gothic" pitchFamily="34" charset="0"/>
              </a:rPr>
              <a:t> </a:t>
            </a:r>
            <a:r>
              <a:rPr lang="en-US" dirty="0" err="1">
                <a:solidFill>
                  <a:srgbClr val="252629"/>
                </a:solidFill>
                <a:latin typeface="Century Gothic" pitchFamily="34" charset="0"/>
              </a:rPr>
              <a:t>ile</a:t>
            </a:r>
            <a:r>
              <a:rPr lang="en-US" dirty="0">
                <a:solidFill>
                  <a:srgbClr val="252629"/>
                </a:solidFill>
                <a:latin typeface="Century Gothic" pitchFamily="34" charset="0"/>
              </a:rPr>
              <a:t> </a:t>
            </a:r>
            <a:r>
              <a:rPr lang="en-US" dirty="0" err="1">
                <a:solidFill>
                  <a:srgbClr val="252629"/>
                </a:solidFill>
                <a:latin typeface="Century Gothic" pitchFamily="34" charset="0"/>
              </a:rPr>
              <a:t>süreçlerin</a:t>
            </a:r>
            <a:r>
              <a:rPr lang="en-US" dirty="0">
                <a:solidFill>
                  <a:srgbClr val="252629"/>
                </a:solidFill>
                <a:latin typeface="Century Gothic" pitchFamily="34" charset="0"/>
              </a:rPr>
              <a:t> </a:t>
            </a:r>
            <a:r>
              <a:rPr lang="en-US" dirty="0" err="1">
                <a:solidFill>
                  <a:srgbClr val="252629"/>
                </a:solidFill>
                <a:latin typeface="Century Gothic" pitchFamily="34" charset="0"/>
              </a:rPr>
              <a:t>sürekli</a:t>
            </a:r>
            <a:r>
              <a:rPr lang="en-US" dirty="0">
                <a:solidFill>
                  <a:srgbClr val="252629"/>
                </a:solidFill>
                <a:latin typeface="Century Gothic" pitchFamily="34" charset="0"/>
              </a:rPr>
              <a:t> </a:t>
            </a:r>
            <a:r>
              <a:rPr lang="en-US" dirty="0" err="1">
                <a:solidFill>
                  <a:srgbClr val="252629"/>
                </a:solidFill>
                <a:latin typeface="Century Gothic" pitchFamily="34" charset="0"/>
              </a:rPr>
              <a:t>olarak</a:t>
            </a:r>
            <a:r>
              <a:rPr lang="en-US" dirty="0">
                <a:solidFill>
                  <a:srgbClr val="252629"/>
                </a:solidFill>
                <a:latin typeface="Century Gothic" pitchFamily="34" charset="0"/>
              </a:rPr>
              <a:t> </a:t>
            </a:r>
            <a:r>
              <a:rPr lang="en-US" dirty="0" err="1">
                <a:solidFill>
                  <a:srgbClr val="252629"/>
                </a:solidFill>
                <a:latin typeface="Century Gothic" pitchFamily="34" charset="0"/>
              </a:rPr>
              <a:t>iyileştirilmesini</a:t>
            </a:r>
            <a:r>
              <a:rPr lang="en-US" dirty="0">
                <a:solidFill>
                  <a:srgbClr val="252629"/>
                </a:solidFill>
                <a:latin typeface="Century Gothic" pitchFamily="34" charset="0"/>
              </a:rPr>
              <a:t> ve </a:t>
            </a:r>
            <a:r>
              <a:rPr lang="en-US" dirty="0" err="1">
                <a:solidFill>
                  <a:srgbClr val="252629"/>
                </a:solidFill>
                <a:latin typeface="Century Gothic" pitchFamily="34" charset="0"/>
              </a:rPr>
              <a:t>hizmet</a:t>
            </a:r>
            <a:r>
              <a:rPr lang="en-US" dirty="0">
                <a:solidFill>
                  <a:srgbClr val="252629"/>
                </a:solidFill>
                <a:latin typeface="Century Gothic" pitchFamily="34" charset="0"/>
              </a:rPr>
              <a:t> </a:t>
            </a:r>
            <a:r>
              <a:rPr lang="en-US" dirty="0" err="1">
                <a:solidFill>
                  <a:srgbClr val="252629"/>
                </a:solidFill>
                <a:latin typeface="Century Gothic" pitchFamily="34" charset="0"/>
              </a:rPr>
              <a:t>alıcıların</a:t>
            </a:r>
            <a:r>
              <a:rPr lang="en-US" dirty="0">
                <a:solidFill>
                  <a:srgbClr val="252629"/>
                </a:solidFill>
                <a:latin typeface="Century Gothic" pitchFamily="34" charset="0"/>
              </a:rPr>
              <a:t> </a:t>
            </a:r>
            <a:r>
              <a:rPr lang="en-US" dirty="0" err="1">
                <a:solidFill>
                  <a:srgbClr val="252629"/>
                </a:solidFill>
                <a:latin typeface="Century Gothic" pitchFamily="34" charset="0"/>
              </a:rPr>
              <a:t>memnuniyetinin</a:t>
            </a:r>
            <a:r>
              <a:rPr lang="en-US" dirty="0">
                <a:solidFill>
                  <a:srgbClr val="252629"/>
                </a:solidFill>
                <a:latin typeface="Century Gothic" pitchFamily="34" charset="0"/>
              </a:rPr>
              <a:t> </a:t>
            </a:r>
            <a:r>
              <a:rPr lang="en-US" dirty="0" err="1">
                <a:solidFill>
                  <a:srgbClr val="252629"/>
                </a:solidFill>
                <a:latin typeface="Century Gothic" pitchFamily="34" charset="0"/>
              </a:rPr>
              <a:t>artırılmasını</a:t>
            </a:r>
            <a:r>
              <a:rPr lang="en-US" dirty="0">
                <a:solidFill>
                  <a:srgbClr val="252629"/>
                </a:solidFill>
                <a:latin typeface="Century Gothic" pitchFamily="34" charset="0"/>
              </a:rPr>
              <a:t> </a:t>
            </a:r>
            <a:r>
              <a:rPr lang="en-US" dirty="0" err="1">
                <a:solidFill>
                  <a:srgbClr val="252629"/>
                </a:solidFill>
                <a:latin typeface="Century Gothic" pitchFamily="34" charset="0"/>
              </a:rPr>
              <a:t>amaçlar</a:t>
            </a:r>
            <a:r>
              <a:rPr lang="en-US" dirty="0">
                <a:solidFill>
                  <a:srgbClr val="252629"/>
                </a:solidFill>
                <a:latin typeface="Century Gothic" pitchFamily="34" charset="0"/>
              </a:rPr>
              <a:t>.  </a:t>
            </a:r>
            <a:endParaRPr lang="tr-TR" dirty="0" smtClean="0">
              <a:solidFill>
                <a:srgbClr val="252629"/>
              </a:solidFill>
              <a:latin typeface="Century Gothic" pitchFamily="34" charset="0"/>
            </a:endParaRPr>
          </a:p>
          <a:p>
            <a:pPr marL="285750" indent="-285750">
              <a:lnSpc>
                <a:spcPts val="2869"/>
              </a:lnSpc>
              <a:buFont typeface="Wingdings" pitchFamily="2" charset="2"/>
              <a:buChar char="Ø"/>
            </a:pPr>
            <a:endParaRPr lang="en-US" dirty="0">
              <a:solidFill>
                <a:srgbClr val="252629"/>
              </a:solidFill>
              <a:latin typeface="Century Gothic" pitchFamily="34" charset="0"/>
            </a:endParaRPr>
          </a:p>
          <a:p>
            <a:pPr marL="285750" lvl="0" indent="-285750">
              <a:lnSpc>
                <a:spcPts val="2869"/>
              </a:lnSpc>
              <a:spcBef>
                <a:spcPct val="0"/>
              </a:spcBef>
              <a:buFont typeface="Wingdings" pitchFamily="2" charset="2"/>
              <a:buChar char="Ø"/>
            </a:pPr>
            <a:r>
              <a:rPr lang="en-US" dirty="0" err="1" smtClean="0">
                <a:solidFill>
                  <a:srgbClr val="252629"/>
                </a:solidFill>
                <a:latin typeface="Century Gothic" pitchFamily="34" charset="0"/>
              </a:rPr>
              <a:t>Öğrenci</a:t>
            </a:r>
            <a:r>
              <a:rPr lang="en-US" dirty="0">
                <a:solidFill>
                  <a:srgbClr val="252629"/>
                </a:solidFill>
                <a:latin typeface="Century Gothic" pitchFamily="34" charset="0"/>
              </a:rPr>
              <a:t>, </a:t>
            </a:r>
            <a:r>
              <a:rPr lang="en-US" dirty="0" err="1">
                <a:solidFill>
                  <a:srgbClr val="252629"/>
                </a:solidFill>
                <a:latin typeface="Century Gothic" pitchFamily="34" charset="0"/>
              </a:rPr>
              <a:t>personel</a:t>
            </a:r>
            <a:r>
              <a:rPr lang="en-US" dirty="0">
                <a:solidFill>
                  <a:srgbClr val="252629"/>
                </a:solidFill>
                <a:latin typeface="Century Gothic" pitchFamily="34" charset="0"/>
              </a:rPr>
              <a:t> ve </a:t>
            </a:r>
            <a:r>
              <a:rPr lang="en-US" dirty="0" err="1">
                <a:solidFill>
                  <a:srgbClr val="252629"/>
                </a:solidFill>
                <a:latin typeface="Century Gothic" pitchFamily="34" charset="0"/>
              </a:rPr>
              <a:t>tüm</a:t>
            </a:r>
            <a:r>
              <a:rPr lang="en-US" dirty="0">
                <a:solidFill>
                  <a:srgbClr val="252629"/>
                </a:solidFill>
                <a:latin typeface="Century Gothic" pitchFamily="34" charset="0"/>
              </a:rPr>
              <a:t> </a:t>
            </a:r>
            <a:r>
              <a:rPr lang="en-US" dirty="0" err="1">
                <a:solidFill>
                  <a:srgbClr val="252629"/>
                </a:solidFill>
                <a:latin typeface="Century Gothic" pitchFamily="34" charset="0"/>
              </a:rPr>
              <a:t>paydaşların</a:t>
            </a:r>
            <a:r>
              <a:rPr lang="en-US" dirty="0">
                <a:solidFill>
                  <a:srgbClr val="252629"/>
                </a:solidFill>
                <a:latin typeface="Century Gothic" pitchFamily="34" charset="0"/>
              </a:rPr>
              <a:t> </a:t>
            </a:r>
            <a:r>
              <a:rPr lang="en-US" dirty="0" err="1">
                <a:solidFill>
                  <a:srgbClr val="252629"/>
                </a:solidFill>
                <a:latin typeface="Century Gothic" pitchFamily="34" charset="0"/>
              </a:rPr>
              <a:t>geri</a:t>
            </a:r>
            <a:r>
              <a:rPr lang="en-US" dirty="0">
                <a:solidFill>
                  <a:srgbClr val="252629"/>
                </a:solidFill>
                <a:latin typeface="Century Gothic" pitchFamily="34" charset="0"/>
              </a:rPr>
              <a:t> </a:t>
            </a:r>
            <a:r>
              <a:rPr lang="en-US" dirty="0" err="1">
                <a:solidFill>
                  <a:srgbClr val="252629"/>
                </a:solidFill>
                <a:latin typeface="Century Gothic" pitchFamily="34" charset="0"/>
              </a:rPr>
              <a:t>bildirimlerini</a:t>
            </a:r>
            <a:r>
              <a:rPr lang="en-US" dirty="0">
                <a:solidFill>
                  <a:srgbClr val="252629"/>
                </a:solidFill>
                <a:latin typeface="Century Gothic" pitchFamily="34" charset="0"/>
              </a:rPr>
              <a:t> </a:t>
            </a:r>
            <a:r>
              <a:rPr lang="en-US" dirty="0" err="1">
                <a:solidFill>
                  <a:srgbClr val="252629"/>
                </a:solidFill>
                <a:latin typeface="Century Gothic" pitchFamily="34" charset="0"/>
              </a:rPr>
              <a:t>alır</a:t>
            </a:r>
            <a:r>
              <a:rPr lang="en-US" dirty="0">
                <a:solidFill>
                  <a:srgbClr val="252629"/>
                </a:solidFill>
                <a:latin typeface="Century Gothic" pitchFamily="34" charset="0"/>
              </a:rPr>
              <a:t>, </a:t>
            </a:r>
            <a:r>
              <a:rPr lang="en-US" dirty="0" err="1">
                <a:solidFill>
                  <a:srgbClr val="252629"/>
                </a:solidFill>
                <a:latin typeface="Century Gothic" pitchFamily="34" charset="0"/>
              </a:rPr>
              <a:t>izler</a:t>
            </a:r>
            <a:r>
              <a:rPr lang="en-US" dirty="0">
                <a:solidFill>
                  <a:srgbClr val="252629"/>
                </a:solidFill>
                <a:latin typeface="Century Gothic" pitchFamily="34" charset="0"/>
              </a:rPr>
              <a:t>, </a:t>
            </a:r>
            <a:r>
              <a:rPr lang="en-US" dirty="0" err="1">
                <a:solidFill>
                  <a:srgbClr val="252629"/>
                </a:solidFill>
                <a:latin typeface="Century Gothic" pitchFamily="34" charset="0"/>
              </a:rPr>
              <a:t>iyileştirir</a:t>
            </a:r>
            <a:r>
              <a:rPr lang="en-US" dirty="0">
                <a:solidFill>
                  <a:srgbClr val="252629"/>
                </a:solidFill>
                <a:latin typeface="Century Gothic" pitchFamily="34" charset="0"/>
              </a:rPr>
              <a:t>. Bu </a:t>
            </a:r>
            <a:r>
              <a:rPr lang="en-US" dirty="0" err="1">
                <a:solidFill>
                  <a:srgbClr val="252629"/>
                </a:solidFill>
                <a:latin typeface="Century Gothic" pitchFamily="34" charset="0"/>
              </a:rPr>
              <a:t>kapsamda</a:t>
            </a:r>
            <a:r>
              <a:rPr lang="en-US" dirty="0">
                <a:solidFill>
                  <a:srgbClr val="252629"/>
                </a:solidFill>
                <a:latin typeface="Century Gothic" pitchFamily="34" charset="0"/>
              </a:rPr>
              <a:t> </a:t>
            </a:r>
            <a:r>
              <a:rPr lang="en-US" dirty="0" err="1">
                <a:solidFill>
                  <a:srgbClr val="252629"/>
                </a:solidFill>
                <a:latin typeface="Century Gothic" pitchFamily="34" charset="0"/>
              </a:rPr>
              <a:t>öğrenciye</a:t>
            </a:r>
            <a:r>
              <a:rPr lang="en-US" dirty="0">
                <a:solidFill>
                  <a:srgbClr val="252629"/>
                </a:solidFill>
                <a:latin typeface="Century Gothic" pitchFamily="34" charset="0"/>
              </a:rPr>
              <a:t> </a:t>
            </a:r>
            <a:r>
              <a:rPr lang="en-US" dirty="0" err="1">
                <a:solidFill>
                  <a:srgbClr val="252629"/>
                </a:solidFill>
                <a:latin typeface="Century Gothic" pitchFamily="34" charset="0"/>
              </a:rPr>
              <a:t>yönelik</a:t>
            </a:r>
            <a:r>
              <a:rPr lang="en-US" dirty="0">
                <a:solidFill>
                  <a:srgbClr val="252629"/>
                </a:solidFill>
                <a:latin typeface="Century Gothic" pitchFamily="34" charset="0"/>
              </a:rPr>
              <a:t> </a:t>
            </a:r>
            <a:r>
              <a:rPr lang="en-US" dirty="0" err="1">
                <a:solidFill>
                  <a:srgbClr val="252629"/>
                </a:solidFill>
                <a:latin typeface="Century Gothic" pitchFamily="34" charset="0"/>
              </a:rPr>
              <a:t>olarak</a:t>
            </a:r>
            <a:r>
              <a:rPr lang="en-US" dirty="0">
                <a:solidFill>
                  <a:srgbClr val="252629"/>
                </a:solidFill>
                <a:latin typeface="Century Gothic" pitchFamily="34" charset="0"/>
              </a:rPr>
              <a:t> </a:t>
            </a:r>
            <a:r>
              <a:rPr lang="en-US" dirty="0" err="1">
                <a:solidFill>
                  <a:srgbClr val="252629"/>
                </a:solidFill>
                <a:latin typeface="Century Gothic" pitchFamily="34" charset="0"/>
              </a:rPr>
              <a:t>Kalite</a:t>
            </a:r>
            <a:r>
              <a:rPr lang="en-US" dirty="0">
                <a:solidFill>
                  <a:srgbClr val="252629"/>
                </a:solidFill>
                <a:latin typeface="Century Gothic" pitchFamily="34" charset="0"/>
              </a:rPr>
              <a:t> </a:t>
            </a:r>
            <a:r>
              <a:rPr lang="en-US" dirty="0" err="1">
                <a:solidFill>
                  <a:srgbClr val="252629"/>
                </a:solidFill>
                <a:latin typeface="Century Gothic" pitchFamily="34" charset="0"/>
              </a:rPr>
              <a:t>Yönetim</a:t>
            </a:r>
            <a:r>
              <a:rPr lang="en-US" dirty="0">
                <a:solidFill>
                  <a:srgbClr val="252629"/>
                </a:solidFill>
                <a:latin typeface="Century Gothic" pitchFamily="34" charset="0"/>
              </a:rPr>
              <a:t> </a:t>
            </a:r>
            <a:r>
              <a:rPr lang="en-US" dirty="0" err="1">
                <a:solidFill>
                  <a:srgbClr val="252629"/>
                </a:solidFill>
                <a:latin typeface="Century Gothic" pitchFamily="34" charset="0"/>
              </a:rPr>
              <a:t>Sistemi</a:t>
            </a:r>
            <a:r>
              <a:rPr lang="en-US" dirty="0">
                <a:solidFill>
                  <a:srgbClr val="252629"/>
                </a:solidFill>
                <a:latin typeface="Century Gothic" pitchFamily="34" charset="0"/>
              </a:rPr>
              <a:t> </a:t>
            </a:r>
            <a:r>
              <a:rPr lang="en-US" dirty="0" err="1">
                <a:solidFill>
                  <a:srgbClr val="252629"/>
                </a:solidFill>
                <a:latin typeface="Century Gothic" pitchFamily="34" charset="0"/>
              </a:rPr>
              <a:t>üzerinden</a:t>
            </a:r>
            <a:r>
              <a:rPr lang="en-US" dirty="0">
                <a:solidFill>
                  <a:srgbClr val="252629"/>
                </a:solidFill>
                <a:latin typeface="Century Gothic" pitchFamily="34" charset="0"/>
              </a:rPr>
              <a:t> </a:t>
            </a:r>
            <a:r>
              <a:rPr lang="en-US" dirty="0" err="1">
                <a:solidFill>
                  <a:srgbClr val="252629"/>
                </a:solidFill>
                <a:latin typeface="Century Gothic" pitchFamily="34" charset="0"/>
              </a:rPr>
              <a:t>şikâyet</a:t>
            </a:r>
            <a:r>
              <a:rPr lang="en-US" dirty="0">
                <a:solidFill>
                  <a:srgbClr val="252629"/>
                </a:solidFill>
                <a:latin typeface="Century Gothic" pitchFamily="34" charset="0"/>
              </a:rPr>
              <a:t>, </a:t>
            </a:r>
            <a:r>
              <a:rPr lang="en-US" dirty="0" err="1">
                <a:solidFill>
                  <a:srgbClr val="252629"/>
                </a:solidFill>
                <a:latin typeface="Century Gothic" pitchFamily="34" charset="0"/>
              </a:rPr>
              <a:t>öneri</a:t>
            </a:r>
            <a:r>
              <a:rPr lang="en-US" dirty="0">
                <a:solidFill>
                  <a:srgbClr val="252629"/>
                </a:solidFill>
                <a:latin typeface="Century Gothic" pitchFamily="34" charset="0"/>
              </a:rPr>
              <a:t>, </a:t>
            </a:r>
            <a:r>
              <a:rPr lang="en-US" dirty="0" err="1">
                <a:solidFill>
                  <a:srgbClr val="252629"/>
                </a:solidFill>
                <a:latin typeface="Century Gothic" pitchFamily="34" charset="0"/>
              </a:rPr>
              <a:t>istek</a:t>
            </a:r>
            <a:r>
              <a:rPr lang="en-US" dirty="0">
                <a:solidFill>
                  <a:srgbClr val="252629"/>
                </a:solidFill>
                <a:latin typeface="Century Gothic" pitchFamily="34" charset="0"/>
              </a:rPr>
              <a:t>, </a:t>
            </a:r>
            <a:r>
              <a:rPr lang="en-US" dirty="0" err="1">
                <a:solidFill>
                  <a:srgbClr val="252629"/>
                </a:solidFill>
                <a:latin typeface="Century Gothic" pitchFamily="34" charset="0"/>
              </a:rPr>
              <a:t>memnuniyet</a:t>
            </a:r>
            <a:r>
              <a:rPr lang="en-US" dirty="0">
                <a:solidFill>
                  <a:srgbClr val="252629"/>
                </a:solidFill>
                <a:latin typeface="Century Gothic" pitchFamily="34" charset="0"/>
              </a:rPr>
              <a:t> ve </a:t>
            </a:r>
            <a:r>
              <a:rPr lang="en-US" dirty="0" err="1">
                <a:solidFill>
                  <a:srgbClr val="252629"/>
                </a:solidFill>
                <a:latin typeface="Century Gothic" pitchFamily="34" charset="0"/>
              </a:rPr>
              <a:t>bilgi</a:t>
            </a:r>
            <a:r>
              <a:rPr lang="en-US" dirty="0">
                <a:solidFill>
                  <a:srgbClr val="252629"/>
                </a:solidFill>
                <a:latin typeface="Century Gothic" pitchFamily="34" charset="0"/>
              </a:rPr>
              <a:t> </a:t>
            </a:r>
            <a:r>
              <a:rPr lang="en-US" dirty="0" err="1">
                <a:solidFill>
                  <a:srgbClr val="252629"/>
                </a:solidFill>
                <a:latin typeface="Century Gothic" pitchFamily="34" charset="0"/>
              </a:rPr>
              <a:t>talepleri</a:t>
            </a:r>
            <a:r>
              <a:rPr lang="en-US" dirty="0">
                <a:solidFill>
                  <a:srgbClr val="252629"/>
                </a:solidFill>
                <a:latin typeface="Century Gothic" pitchFamily="34" charset="0"/>
              </a:rPr>
              <a:t> </a:t>
            </a:r>
            <a:r>
              <a:rPr lang="en-US" dirty="0" err="1">
                <a:solidFill>
                  <a:srgbClr val="252629"/>
                </a:solidFill>
                <a:latin typeface="Century Gothic" pitchFamily="34" charset="0"/>
              </a:rPr>
              <a:t>alınmakta</a:t>
            </a:r>
            <a:r>
              <a:rPr lang="en-US" dirty="0">
                <a:solidFill>
                  <a:srgbClr val="252629"/>
                </a:solidFill>
                <a:latin typeface="Century Gothic" pitchFamily="34" charset="0"/>
              </a:rPr>
              <a:t> ve </a:t>
            </a:r>
            <a:r>
              <a:rPr lang="en-US" dirty="0" err="1">
                <a:solidFill>
                  <a:srgbClr val="252629"/>
                </a:solidFill>
                <a:latin typeface="Century Gothic" pitchFamily="34" charset="0"/>
              </a:rPr>
              <a:t>anketler</a:t>
            </a:r>
            <a:r>
              <a:rPr lang="en-US" dirty="0">
                <a:solidFill>
                  <a:srgbClr val="252629"/>
                </a:solidFill>
                <a:latin typeface="Century Gothic" pitchFamily="34" charset="0"/>
              </a:rPr>
              <a:t> </a:t>
            </a:r>
            <a:r>
              <a:rPr lang="en-US" dirty="0" err="1">
                <a:solidFill>
                  <a:srgbClr val="252629"/>
                </a:solidFill>
                <a:latin typeface="Century Gothic" pitchFamily="34" charset="0"/>
              </a:rPr>
              <a:t>uygulanmaktadır</a:t>
            </a:r>
            <a:r>
              <a:rPr lang="en-US" dirty="0">
                <a:solidFill>
                  <a:srgbClr val="252629"/>
                </a:solidFill>
                <a:latin typeface="Century Gothic" pitchFamily="34" charset="0"/>
              </a:rPr>
              <a:t>. </a:t>
            </a:r>
            <a:endParaRPr lang="tr-TR" dirty="0" smtClean="0">
              <a:solidFill>
                <a:srgbClr val="252629"/>
              </a:solidFill>
              <a:latin typeface="Century Gothic" pitchFamily="34" charset="0"/>
            </a:endParaRPr>
          </a:p>
          <a:p>
            <a:pPr marL="285750" lvl="0" indent="-285750">
              <a:lnSpc>
                <a:spcPts val="2869"/>
              </a:lnSpc>
              <a:spcBef>
                <a:spcPct val="0"/>
              </a:spcBef>
              <a:buFont typeface="Wingdings" pitchFamily="2" charset="2"/>
              <a:buChar char="Ø"/>
            </a:pPr>
            <a:endParaRPr lang="tr-TR" dirty="0">
              <a:solidFill>
                <a:srgbClr val="252629"/>
              </a:solidFill>
              <a:latin typeface="Century Gothic" pitchFamily="34" charset="0"/>
            </a:endParaRPr>
          </a:p>
          <a:p>
            <a:pPr marL="285750" lvl="0" indent="-285750">
              <a:lnSpc>
                <a:spcPts val="2869"/>
              </a:lnSpc>
              <a:spcBef>
                <a:spcPct val="0"/>
              </a:spcBef>
              <a:buFont typeface="Wingdings" pitchFamily="2" charset="2"/>
              <a:buChar char="Ø"/>
            </a:pPr>
            <a:r>
              <a:rPr lang="tr-TR" dirty="0" smtClean="0">
                <a:solidFill>
                  <a:srgbClr val="252629"/>
                </a:solidFill>
                <a:latin typeface="Century Gothic" pitchFamily="34" charset="0"/>
              </a:rPr>
              <a:t>Şube Müdürü Merve Tuğçe DİBEK</a:t>
            </a:r>
            <a:endParaRPr lang="en-US" dirty="0">
              <a:solidFill>
                <a:srgbClr val="252629"/>
              </a:solidFill>
              <a:latin typeface="Century Gothic" pitchFamily="34" charset="0"/>
            </a:endParaRPr>
          </a:p>
        </p:txBody>
      </p:sp>
      <p:sp>
        <p:nvSpPr>
          <p:cNvPr id="5" name="Metin kutusu 4"/>
          <p:cNvSpPr txBox="1"/>
          <p:nvPr/>
        </p:nvSpPr>
        <p:spPr>
          <a:xfrm>
            <a:off x="1303953" y="8572500"/>
            <a:ext cx="3376125" cy="369332"/>
          </a:xfrm>
          <a:prstGeom prst="rect">
            <a:avLst/>
          </a:prstGeom>
          <a:noFill/>
        </p:spPr>
        <p:txBody>
          <a:bodyPr wrap="square" rtlCol="0">
            <a:spAutoFit/>
          </a:bodyPr>
          <a:lstStyle/>
          <a:p>
            <a:r>
              <a:rPr lang="tr-TR" dirty="0"/>
              <a:t>https://strateji.sakarya.edu.tr/</a:t>
            </a:r>
          </a:p>
        </p:txBody>
      </p:sp>
      <p:sp>
        <p:nvSpPr>
          <p:cNvPr id="6" name="Metin kutusu 5"/>
          <p:cNvSpPr txBox="1"/>
          <p:nvPr/>
        </p:nvSpPr>
        <p:spPr>
          <a:xfrm>
            <a:off x="10363200" y="7658100"/>
            <a:ext cx="3238499" cy="369332"/>
          </a:xfrm>
          <a:prstGeom prst="rect">
            <a:avLst/>
          </a:prstGeom>
          <a:noFill/>
        </p:spPr>
        <p:txBody>
          <a:bodyPr wrap="square" rtlCol="0">
            <a:spAutoFit/>
          </a:bodyPr>
          <a:lstStyle/>
          <a:p>
            <a:r>
              <a:rPr lang="tr-TR" dirty="0"/>
              <a:t>https://guvenlik.sakarya.edu.tr/</a:t>
            </a:r>
          </a:p>
        </p:txBody>
      </p:sp>
    </p:spTree>
    <p:extLst>
      <p:ext uri="{BB962C8B-B14F-4D97-AF65-F5344CB8AC3E}">
        <p14:creationId xmlns:p14="http://schemas.microsoft.com/office/powerpoint/2010/main" val="3721239966"/>
      </p:ext>
    </p:extLst>
  </p:cSld>
  <p:clrMapOvr>
    <a:masterClrMapping/>
  </p:clrMapOvr>
  <p:transition spd="slow">
    <p:cover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10" name="Group 15"/>
          <p:cNvGrpSpPr/>
          <p:nvPr/>
        </p:nvGrpSpPr>
        <p:grpSpPr>
          <a:xfrm>
            <a:off x="0" y="214563"/>
            <a:ext cx="8839200" cy="9791700"/>
            <a:chOff x="0" y="0"/>
            <a:chExt cx="7041607" cy="10422868"/>
          </a:xfrm>
        </p:grpSpPr>
        <p:sp>
          <p:nvSpPr>
            <p:cNvPr id="11" name="Freeform 16"/>
            <p:cNvSpPr/>
            <p:nvPr/>
          </p:nvSpPr>
          <p:spPr>
            <a:xfrm>
              <a:off x="0" y="0"/>
              <a:ext cx="7041607" cy="2178929"/>
            </a:xfrm>
            <a:custGeom>
              <a:avLst/>
              <a:gdLst/>
              <a:ahLst/>
              <a:cxnLst/>
              <a:rect l="l" t="t" r="r" b="b"/>
              <a:pathLst>
                <a:path w="7041607" h="2178929">
                  <a:moveTo>
                    <a:pt x="0" y="0"/>
                  </a:moveTo>
                  <a:lnTo>
                    <a:pt x="7041607" y="0"/>
                  </a:lnTo>
                  <a:lnTo>
                    <a:pt x="7041607" y="2178929"/>
                  </a:lnTo>
                  <a:lnTo>
                    <a:pt x="0" y="2178929"/>
                  </a:lnTo>
                  <a:lnTo>
                    <a:pt x="0" y="0"/>
                  </a:lnTo>
                  <a:close/>
                </a:path>
              </a:pathLst>
            </a:custGeom>
            <a:blipFill>
              <a:blip r:embed="rId3">
                <a:extLst>
                  <a:ext uri="{96DAC541-7B7A-43D3-8B79-37D633B846F1}">
                    <asvg:svgBlip xmlns="" xmlns:asvg="http://schemas.microsoft.com/office/drawing/2016/SVG/main" r:embed="rId4"/>
                  </a:ext>
                </a:extLst>
              </a:blip>
              <a:stretch>
                <a:fillRect b="-238736"/>
              </a:stretch>
            </a:blipFill>
          </p:spPr>
        </p:sp>
        <p:sp>
          <p:nvSpPr>
            <p:cNvPr id="12" name="Freeform 17"/>
            <p:cNvSpPr/>
            <p:nvPr/>
          </p:nvSpPr>
          <p:spPr>
            <a:xfrm>
              <a:off x="0" y="8535428"/>
              <a:ext cx="7041607" cy="1887440"/>
            </a:xfrm>
            <a:custGeom>
              <a:avLst/>
              <a:gdLst/>
              <a:ahLst/>
              <a:cxnLst/>
              <a:rect l="l" t="t" r="r" b="b"/>
              <a:pathLst>
                <a:path w="7041607" h="1887440">
                  <a:moveTo>
                    <a:pt x="0" y="0"/>
                  </a:moveTo>
                  <a:lnTo>
                    <a:pt x="7041607" y="0"/>
                  </a:lnTo>
                  <a:lnTo>
                    <a:pt x="7041607" y="1887440"/>
                  </a:lnTo>
                  <a:lnTo>
                    <a:pt x="0" y="1887440"/>
                  </a:lnTo>
                  <a:lnTo>
                    <a:pt x="0" y="0"/>
                  </a:lnTo>
                  <a:close/>
                </a:path>
              </a:pathLst>
            </a:custGeom>
            <a:blipFill>
              <a:blip r:embed="rId3">
                <a:extLst>
                  <a:ext uri="{96DAC541-7B7A-43D3-8B79-37D633B846F1}">
                    <asvg:svgBlip xmlns="" xmlns:asvg="http://schemas.microsoft.com/office/drawing/2016/SVG/main" r:embed="rId4"/>
                  </a:ext>
                </a:extLst>
              </a:blip>
              <a:stretch>
                <a:fillRect t="-291050"/>
              </a:stretch>
            </a:blipFill>
          </p:spPr>
        </p:sp>
        <p:sp>
          <p:nvSpPr>
            <p:cNvPr id="13" name="Freeform 18"/>
            <p:cNvSpPr/>
            <p:nvPr/>
          </p:nvSpPr>
          <p:spPr>
            <a:xfrm>
              <a:off x="0" y="2085188"/>
              <a:ext cx="7041607" cy="3371568"/>
            </a:xfrm>
            <a:custGeom>
              <a:avLst/>
              <a:gdLst/>
              <a:ahLst/>
              <a:cxnLst/>
              <a:rect l="l" t="t" r="r" b="b"/>
              <a:pathLst>
                <a:path w="7041607" h="3371568">
                  <a:moveTo>
                    <a:pt x="0" y="0"/>
                  </a:moveTo>
                  <a:lnTo>
                    <a:pt x="7041607" y="0"/>
                  </a:lnTo>
                  <a:lnTo>
                    <a:pt x="7041607" y="3371568"/>
                  </a:lnTo>
                  <a:lnTo>
                    <a:pt x="0" y="3371568"/>
                  </a:lnTo>
                  <a:lnTo>
                    <a:pt x="0" y="0"/>
                  </a:lnTo>
                  <a:close/>
                </a:path>
              </a:pathLst>
            </a:custGeom>
            <a:blipFill>
              <a:blip r:embed="rId3">
                <a:extLst>
                  <a:ext uri="{96DAC541-7B7A-43D3-8B79-37D633B846F1}">
                    <asvg:svgBlip xmlns="" xmlns:asvg="http://schemas.microsoft.com/office/drawing/2016/SVG/main" r:embed="rId4"/>
                  </a:ext>
                </a:extLst>
              </a:blip>
              <a:stretch>
                <a:fillRect t="-64106" b="-54807"/>
              </a:stretch>
            </a:blipFill>
          </p:spPr>
        </p:sp>
        <p:sp>
          <p:nvSpPr>
            <p:cNvPr id="14" name="Freeform 19"/>
            <p:cNvSpPr/>
            <p:nvPr/>
          </p:nvSpPr>
          <p:spPr>
            <a:xfrm>
              <a:off x="0" y="5207564"/>
              <a:ext cx="7041607" cy="3371568"/>
            </a:xfrm>
            <a:custGeom>
              <a:avLst/>
              <a:gdLst/>
              <a:ahLst/>
              <a:cxnLst/>
              <a:rect l="l" t="t" r="r" b="b"/>
              <a:pathLst>
                <a:path w="7041607" h="3371568">
                  <a:moveTo>
                    <a:pt x="0" y="0"/>
                  </a:moveTo>
                  <a:lnTo>
                    <a:pt x="7041607" y="0"/>
                  </a:lnTo>
                  <a:lnTo>
                    <a:pt x="7041607" y="3371568"/>
                  </a:lnTo>
                  <a:lnTo>
                    <a:pt x="0" y="3371568"/>
                  </a:lnTo>
                  <a:lnTo>
                    <a:pt x="0" y="0"/>
                  </a:lnTo>
                  <a:close/>
                </a:path>
              </a:pathLst>
            </a:custGeom>
            <a:blipFill>
              <a:blip r:embed="rId3">
                <a:extLst>
                  <a:ext uri="{96DAC541-7B7A-43D3-8B79-37D633B846F1}">
                    <asvg:svgBlip xmlns="" xmlns:asvg="http://schemas.microsoft.com/office/drawing/2016/SVG/main" r:embed="rId4"/>
                  </a:ext>
                </a:extLst>
              </a:blip>
              <a:stretch>
                <a:fillRect t="-64106" b="-54807"/>
              </a:stretch>
            </a:blipFill>
          </p:spPr>
        </p:sp>
      </p:grpSp>
      <p:sp>
        <p:nvSpPr>
          <p:cNvPr id="15" name="TextBox 4"/>
          <p:cNvSpPr txBox="1"/>
          <p:nvPr/>
        </p:nvSpPr>
        <p:spPr>
          <a:xfrm>
            <a:off x="1303953" y="1203462"/>
            <a:ext cx="6831576" cy="360099"/>
          </a:xfrm>
          <a:prstGeom prst="rect">
            <a:avLst/>
          </a:prstGeom>
        </p:spPr>
        <p:txBody>
          <a:bodyPr wrap="square" lIns="0" tIns="0" rIns="0" bIns="0" rtlCol="0" anchor="t">
            <a:spAutoFit/>
          </a:bodyPr>
          <a:lstStyle/>
          <a:p>
            <a:pPr algn="ctr">
              <a:lnSpc>
                <a:spcPts val="3107"/>
              </a:lnSpc>
            </a:pPr>
            <a:r>
              <a:rPr lang="tr-TR" sz="2000" dirty="0" smtClean="0">
                <a:solidFill>
                  <a:srgbClr val="1A2C5A"/>
                </a:solidFill>
                <a:latin typeface="Algerian" pitchFamily="82" charset="0"/>
              </a:rPr>
              <a:t>DÖNER SERMAYE İŞLETME MÜDÜRLÜĞÜ</a:t>
            </a:r>
            <a:endParaRPr lang="en-US" sz="2000" spc="335" dirty="0">
              <a:solidFill>
                <a:srgbClr val="000000"/>
              </a:solidFill>
              <a:latin typeface="Algerian" pitchFamily="82" charset="0"/>
            </a:endParaRPr>
          </a:p>
        </p:txBody>
      </p:sp>
      <p:grpSp>
        <p:nvGrpSpPr>
          <p:cNvPr id="16" name="Group 15"/>
          <p:cNvGrpSpPr/>
          <p:nvPr/>
        </p:nvGrpSpPr>
        <p:grpSpPr>
          <a:xfrm>
            <a:off x="9116008" y="86361"/>
            <a:ext cx="8229600" cy="9791700"/>
            <a:chOff x="0" y="0"/>
            <a:chExt cx="7041607" cy="10422868"/>
          </a:xfrm>
        </p:grpSpPr>
        <p:sp>
          <p:nvSpPr>
            <p:cNvPr id="17" name="Freeform 16"/>
            <p:cNvSpPr/>
            <p:nvPr/>
          </p:nvSpPr>
          <p:spPr>
            <a:xfrm>
              <a:off x="0" y="0"/>
              <a:ext cx="7041607" cy="2178929"/>
            </a:xfrm>
            <a:custGeom>
              <a:avLst/>
              <a:gdLst/>
              <a:ahLst/>
              <a:cxnLst/>
              <a:rect l="l" t="t" r="r" b="b"/>
              <a:pathLst>
                <a:path w="7041607" h="2178929">
                  <a:moveTo>
                    <a:pt x="0" y="0"/>
                  </a:moveTo>
                  <a:lnTo>
                    <a:pt x="7041607" y="0"/>
                  </a:lnTo>
                  <a:lnTo>
                    <a:pt x="7041607" y="2178929"/>
                  </a:lnTo>
                  <a:lnTo>
                    <a:pt x="0" y="2178929"/>
                  </a:lnTo>
                  <a:lnTo>
                    <a:pt x="0" y="0"/>
                  </a:lnTo>
                  <a:close/>
                </a:path>
              </a:pathLst>
            </a:custGeom>
            <a:blipFill>
              <a:blip r:embed="rId3">
                <a:extLst>
                  <a:ext uri="{96DAC541-7B7A-43D3-8B79-37D633B846F1}">
                    <asvg:svgBlip xmlns="" xmlns:asvg="http://schemas.microsoft.com/office/drawing/2016/SVG/main" r:embed="rId4"/>
                  </a:ext>
                </a:extLst>
              </a:blip>
              <a:stretch>
                <a:fillRect b="-238736"/>
              </a:stretch>
            </a:blipFill>
          </p:spPr>
        </p:sp>
        <p:sp>
          <p:nvSpPr>
            <p:cNvPr id="18" name="Freeform 17"/>
            <p:cNvSpPr/>
            <p:nvPr/>
          </p:nvSpPr>
          <p:spPr>
            <a:xfrm>
              <a:off x="0" y="8535428"/>
              <a:ext cx="7041607" cy="1887440"/>
            </a:xfrm>
            <a:custGeom>
              <a:avLst/>
              <a:gdLst/>
              <a:ahLst/>
              <a:cxnLst/>
              <a:rect l="l" t="t" r="r" b="b"/>
              <a:pathLst>
                <a:path w="7041607" h="1887440">
                  <a:moveTo>
                    <a:pt x="0" y="0"/>
                  </a:moveTo>
                  <a:lnTo>
                    <a:pt x="7041607" y="0"/>
                  </a:lnTo>
                  <a:lnTo>
                    <a:pt x="7041607" y="1887440"/>
                  </a:lnTo>
                  <a:lnTo>
                    <a:pt x="0" y="1887440"/>
                  </a:lnTo>
                  <a:lnTo>
                    <a:pt x="0" y="0"/>
                  </a:lnTo>
                  <a:close/>
                </a:path>
              </a:pathLst>
            </a:custGeom>
            <a:blipFill>
              <a:blip r:embed="rId3">
                <a:extLst>
                  <a:ext uri="{96DAC541-7B7A-43D3-8B79-37D633B846F1}">
                    <asvg:svgBlip xmlns="" xmlns:asvg="http://schemas.microsoft.com/office/drawing/2016/SVG/main" r:embed="rId4"/>
                  </a:ext>
                </a:extLst>
              </a:blip>
              <a:stretch>
                <a:fillRect t="-291050"/>
              </a:stretch>
            </a:blipFill>
          </p:spPr>
        </p:sp>
        <p:sp>
          <p:nvSpPr>
            <p:cNvPr id="19" name="Freeform 18"/>
            <p:cNvSpPr/>
            <p:nvPr/>
          </p:nvSpPr>
          <p:spPr>
            <a:xfrm>
              <a:off x="0" y="2085188"/>
              <a:ext cx="7041607" cy="3371568"/>
            </a:xfrm>
            <a:custGeom>
              <a:avLst/>
              <a:gdLst/>
              <a:ahLst/>
              <a:cxnLst/>
              <a:rect l="l" t="t" r="r" b="b"/>
              <a:pathLst>
                <a:path w="7041607" h="3371568">
                  <a:moveTo>
                    <a:pt x="0" y="0"/>
                  </a:moveTo>
                  <a:lnTo>
                    <a:pt x="7041607" y="0"/>
                  </a:lnTo>
                  <a:lnTo>
                    <a:pt x="7041607" y="3371568"/>
                  </a:lnTo>
                  <a:lnTo>
                    <a:pt x="0" y="3371568"/>
                  </a:lnTo>
                  <a:lnTo>
                    <a:pt x="0" y="0"/>
                  </a:lnTo>
                  <a:close/>
                </a:path>
              </a:pathLst>
            </a:custGeom>
            <a:blipFill>
              <a:blip r:embed="rId3">
                <a:extLst>
                  <a:ext uri="{96DAC541-7B7A-43D3-8B79-37D633B846F1}">
                    <asvg:svgBlip xmlns="" xmlns:asvg="http://schemas.microsoft.com/office/drawing/2016/SVG/main" r:embed="rId4"/>
                  </a:ext>
                </a:extLst>
              </a:blip>
              <a:stretch>
                <a:fillRect t="-64106" b="-54807"/>
              </a:stretch>
            </a:blipFill>
          </p:spPr>
        </p:sp>
        <p:sp>
          <p:nvSpPr>
            <p:cNvPr id="20" name="Freeform 19"/>
            <p:cNvSpPr/>
            <p:nvPr/>
          </p:nvSpPr>
          <p:spPr>
            <a:xfrm>
              <a:off x="0" y="5207564"/>
              <a:ext cx="7041607" cy="3371568"/>
            </a:xfrm>
            <a:custGeom>
              <a:avLst/>
              <a:gdLst/>
              <a:ahLst/>
              <a:cxnLst/>
              <a:rect l="l" t="t" r="r" b="b"/>
              <a:pathLst>
                <a:path w="7041607" h="3371568">
                  <a:moveTo>
                    <a:pt x="0" y="0"/>
                  </a:moveTo>
                  <a:lnTo>
                    <a:pt x="7041607" y="0"/>
                  </a:lnTo>
                  <a:lnTo>
                    <a:pt x="7041607" y="3371568"/>
                  </a:lnTo>
                  <a:lnTo>
                    <a:pt x="0" y="3371568"/>
                  </a:lnTo>
                  <a:lnTo>
                    <a:pt x="0" y="0"/>
                  </a:lnTo>
                  <a:close/>
                </a:path>
              </a:pathLst>
            </a:custGeom>
            <a:blipFill>
              <a:blip r:embed="rId3">
                <a:extLst>
                  <a:ext uri="{96DAC541-7B7A-43D3-8B79-37D633B846F1}">
                    <asvg:svgBlip xmlns="" xmlns:asvg="http://schemas.microsoft.com/office/drawing/2016/SVG/main" r:embed="rId4"/>
                  </a:ext>
                </a:extLst>
              </a:blip>
              <a:stretch>
                <a:fillRect t="-64106" b="-54807"/>
              </a:stretch>
            </a:blipFill>
          </p:spPr>
        </p:sp>
      </p:grpSp>
      <p:sp>
        <p:nvSpPr>
          <p:cNvPr id="24" name="TextBox 4"/>
          <p:cNvSpPr txBox="1"/>
          <p:nvPr/>
        </p:nvSpPr>
        <p:spPr>
          <a:xfrm>
            <a:off x="10820400" y="1402120"/>
            <a:ext cx="5562599" cy="360099"/>
          </a:xfrm>
          <a:prstGeom prst="rect">
            <a:avLst/>
          </a:prstGeom>
        </p:spPr>
        <p:txBody>
          <a:bodyPr wrap="square" lIns="0" tIns="0" rIns="0" bIns="0" rtlCol="0" anchor="t">
            <a:spAutoFit/>
          </a:bodyPr>
          <a:lstStyle/>
          <a:p>
            <a:pPr algn="ctr">
              <a:lnSpc>
                <a:spcPts val="3107"/>
              </a:lnSpc>
            </a:pPr>
            <a:r>
              <a:rPr lang="tr-TR" sz="2000" spc="335" dirty="0" smtClean="0">
                <a:solidFill>
                  <a:srgbClr val="000000"/>
                </a:solidFill>
                <a:latin typeface="Algerian" pitchFamily="82" charset="0"/>
              </a:rPr>
              <a:t>YAZI İŞLERİ ŞUBE MÜDÜRLÜĞÜ</a:t>
            </a:r>
            <a:endParaRPr lang="en-US" sz="2000" spc="335" dirty="0">
              <a:solidFill>
                <a:srgbClr val="000000"/>
              </a:solidFill>
              <a:latin typeface="Algerian" pitchFamily="82" charset="0"/>
            </a:endParaRPr>
          </a:p>
        </p:txBody>
      </p:sp>
      <p:sp>
        <p:nvSpPr>
          <p:cNvPr id="4" name="Dikdörtgen 3"/>
          <p:cNvSpPr/>
          <p:nvPr/>
        </p:nvSpPr>
        <p:spPr>
          <a:xfrm>
            <a:off x="1054356" y="2372402"/>
            <a:ext cx="7251444" cy="4183196"/>
          </a:xfrm>
          <a:prstGeom prst="rect">
            <a:avLst/>
          </a:prstGeom>
        </p:spPr>
        <p:txBody>
          <a:bodyPr wrap="square">
            <a:spAutoFit/>
          </a:bodyPr>
          <a:lstStyle/>
          <a:p>
            <a:pPr marL="285750" indent="-285750" algn="just">
              <a:lnSpc>
                <a:spcPts val="2869"/>
              </a:lnSpc>
              <a:spcBef>
                <a:spcPct val="0"/>
              </a:spcBef>
              <a:buFont typeface="Wingdings" pitchFamily="2" charset="2"/>
              <a:buChar char="Ø"/>
            </a:pPr>
            <a:r>
              <a:rPr lang="en-US" dirty="0" err="1">
                <a:solidFill>
                  <a:srgbClr val="252629"/>
                </a:solidFill>
                <a:latin typeface="Century Gothic" pitchFamily="34" charset="0"/>
              </a:rPr>
              <a:t>Üniversitemizde</a:t>
            </a:r>
            <a:r>
              <a:rPr lang="en-US" dirty="0">
                <a:solidFill>
                  <a:srgbClr val="252629"/>
                </a:solidFill>
                <a:latin typeface="Century Gothic" pitchFamily="34" charset="0"/>
              </a:rPr>
              <a:t> Eğitim </a:t>
            </a:r>
            <a:r>
              <a:rPr lang="en-US" dirty="0" err="1">
                <a:solidFill>
                  <a:srgbClr val="252629"/>
                </a:solidFill>
                <a:latin typeface="Century Gothic" pitchFamily="34" charset="0"/>
              </a:rPr>
              <a:t>Öğretim</a:t>
            </a:r>
            <a:r>
              <a:rPr lang="en-US" dirty="0">
                <a:solidFill>
                  <a:srgbClr val="252629"/>
                </a:solidFill>
                <a:latin typeface="Century Gothic" pitchFamily="34" charset="0"/>
              </a:rPr>
              <a:t> </a:t>
            </a:r>
            <a:r>
              <a:rPr lang="en-US" dirty="0" err="1">
                <a:solidFill>
                  <a:srgbClr val="252629"/>
                </a:solidFill>
                <a:latin typeface="Century Gothic" pitchFamily="34" charset="0"/>
              </a:rPr>
              <a:t>faaliyetlerinin</a:t>
            </a:r>
            <a:r>
              <a:rPr lang="en-US" dirty="0">
                <a:solidFill>
                  <a:srgbClr val="252629"/>
                </a:solidFill>
                <a:latin typeface="Century Gothic" pitchFamily="34" charset="0"/>
              </a:rPr>
              <a:t> </a:t>
            </a:r>
            <a:r>
              <a:rPr lang="en-US" dirty="0" err="1">
                <a:solidFill>
                  <a:srgbClr val="252629"/>
                </a:solidFill>
                <a:latin typeface="Century Gothic" pitchFamily="34" charset="0"/>
              </a:rPr>
              <a:t>yürütüldüğü</a:t>
            </a:r>
            <a:r>
              <a:rPr lang="en-US" dirty="0">
                <a:solidFill>
                  <a:srgbClr val="252629"/>
                </a:solidFill>
                <a:latin typeface="Century Gothic" pitchFamily="34" charset="0"/>
              </a:rPr>
              <a:t> </a:t>
            </a:r>
            <a:r>
              <a:rPr lang="en-US" dirty="0" err="1">
                <a:solidFill>
                  <a:srgbClr val="252629"/>
                </a:solidFill>
                <a:latin typeface="Century Gothic" pitchFamily="34" charset="0"/>
              </a:rPr>
              <a:t>Fakülte</a:t>
            </a:r>
            <a:r>
              <a:rPr lang="en-US" dirty="0">
                <a:solidFill>
                  <a:srgbClr val="252629"/>
                </a:solidFill>
                <a:latin typeface="Century Gothic" pitchFamily="34" charset="0"/>
              </a:rPr>
              <a:t>, </a:t>
            </a:r>
            <a:r>
              <a:rPr lang="en-US" dirty="0" err="1">
                <a:solidFill>
                  <a:srgbClr val="252629"/>
                </a:solidFill>
                <a:latin typeface="Century Gothic" pitchFamily="34" charset="0"/>
              </a:rPr>
              <a:t>Enstitü</a:t>
            </a:r>
            <a:r>
              <a:rPr lang="en-US" dirty="0">
                <a:solidFill>
                  <a:srgbClr val="252629"/>
                </a:solidFill>
                <a:latin typeface="Century Gothic" pitchFamily="34" charset="0"/>
              </a:rPr>
              <a:t>, </a:t>
            </a:r>
            <a:r>
              <a:rPr lang="en-US" dirty="0" err="1">
                <a:solidFill>
                  <a:srgbClr val="252629"/>
                </a:solidFill>
                <a:latin typeface="Century Gothic" pitchFamily="34" charset="0"/>
              </a:rPr>
              <a:t>Y.Okul</a:t>
            </a:r>
            <a:r>
              <a:rPr lang="en-US" dirty="0">
                <a:solidFill>
                  <a:srgbClr val="252629"/>
                </a:solidFill>
                <a:latin typeface="Century Gothic" pitchFamily="34" charset="0"/>
              </a:rPr>
              <a:t> ve </a:t>
            </a:r>
            <a:r>
              <a:rPr lang="en-US" dirty="0" err="1">
                <a:solidFill>
                  <a:srgbClr val="252629"/>
                </a:solidFill>
                <a:latin typeface="Century Gothic" pitchFamily="34" charset="0"/>
              </a:rPr>
              <a:t>Araştırma</a:t>
            </a:r>
            <a:r>
              <a:rPr lang="en-US" dirty="0">
                <a:solidFill>
                  <a:srgbClr val="252629"/>
                </a:solidFill>
                <a:latin typeface="Century Gothic" pitchFamily="34" charset="0"/>
              </a:rPr>
              <a:t> </a:t>
            </a:r>
            <a:r>
              <a:rPr lang="en-US" dirty="0" err="1">
                <a:solidFill>
                  <a:srgbClr val="252629"/>
                </a:solidFill>
                <a:latin typeface="Century Gothic" pitchFamily="34" charset="0"/>
              </a:rPr>
              <a:t>Uygulama</a:t>
            </a:r>
            <a:r>
              <a:rPr lang="en-US" dirty="0">
                <a:solidFill>
                  <a:srgbClr val="252629"/>
                </a:solidFill>
                <a:latin typeface="Century Gothic" pitchFamily="34" charset="0"/>
              </a:rPr>
              <a:t> </a:t>
            </a:r>
            <a:r>
              <a:rPr lang="en-US" dirty="0" err="1">
                <a:solidFill>
                  <a:srgbClr val="252629"/>
                </a:solidFill>
                <a:latin typeface="Century Gothic" pitchFamily="34" charset="0"/>
              </a:rPr>
              <a:t>Merkezlerinde</a:t>
            </a:r>
            <a:r>
              <a:rPr lang="en-US" dirty="0">
                <a:solidFill>
                  <a:srgbClr val="252629"/>
                </a:solidFill>
                <a:latin typeface="Century Gothic" pitchFamily="34" charset="0"/>
              </a:rPr>
              <a:t> </a:t>
            </a:r>
            <a:r>
              <a:rPr lang="en-US" dirty="0" err="1">
                <a:solidFill>
                  <a:srgbClr val="252629"/>
                </a:solidFill>
                <a:latin typeface="Century Gothic" pitchFamily="34" charset="0"/>
              </a:rPr>
              <a:t>görevli</a:t>
            </a:r>
            <a:r>
              <a:rPr lang="en-US" dirty="0">
                <a:solidFill>
                  <a:srgbClr val="252629"/>
                </a:solidFill>
                <a:latin typeface="Century Gothic" pitchFamily="34" charset="0"/>
              </a:rPr>
              <a:t> </a:t>
            </a:r>
            <a:r>
              <a:rPr lang="en-US" dirty="0" err="1">
                <a:solidFill>
                  <a:srgbClr val="252629"/>
                </a:solidFill>
                <a:latin typeface="Century Gothic" pitchFamily="34" charset="0"/>
              </a:rPr>
              <a:t>Öğretim</a:t>
            </a:r>
            <a:r>
              <a:rPr lang="en-US" dirty="0">
                <a:solidFill>
                  <a:srgbClr val="252629"/>
                </a:solidFill>
                <a:latin typeface="Century Gothic" pitchFamily="34" charset="0"/>
              </a:rPr>
              <a:t> </a:t>
            </a:r>
            <a:r>
              <a:rPr lang="en-US" dirty="0" err="1">
                <a:solidFill>
                  <a:srgbClr val="252629"/>
                </a:solidFill>
                <a:latin typeface="Century Gothic" pitchFamily="34" charset="0"/>
              </a:rPr>
              <a:t>elemanlarının</a:t>
            </a:r>
            <a:r>
              <a:rPr lang="en-US" dirty="0">
                <a:solidFill>
                  <a:srgbClr val="252629"/>
                </a:solidFill>
                <a:latin typeface="Century Gothic" pitchFamily="34" charset="0"/>
              </a:rPr>
              <a:t> </a:t>
            </a:r>
            <a:r>
              <a:rPr lang="en-US" dirty="0" err="1">
                <a:solidFill>
                  <a:srgbClr val="252629"/>
                </a:solidFill>
                <a:latin typeface="Century Gothic" pitchFamily="34" charset="0"/>
              </a:rPr>
              <a:t>Esas</a:t>
            </a:r>
            <a:r>
              <a:rPr lang="en-US" dirty="0">
                <a:solidFill>
                  <a:srgbClr val="252629"/>
                </a:solidFill>
                <a:latin typeface="Century Gothic" pitchFamily="34" charset="0"/>
              </a:rPr>
              <a:t> </a:t>
            </a:r>
            <a:r>
              <a:rPr lang="en-US" dirty="0" err="1">
                <a:solidFill>
                  <a:srgbClr val="252629"/>
                </a:solidFill>
                <a:latin typeface="Century Gothic" pitchFamily="34" charset="0"/>
              </a:rPr>
              <a:t>görevini</a:t>
            </a:r>
            <a:r>
              <a:rPr lang="en-US" dirty="0">
                <a:solidFill>
                  <a:srgbClr val="252629"/>
                </a:solidFill>
                <a:latin typeface="Century Gothic" pitchFamily="34" charset="0"/>
              </a:rPr>
              <a:t> </a:t>
            </a:r>
            <a:r>
              <a:rPr lang="en-US" dirty="0" err="1">
                <a:solidFill>
                  <a:srgbClr val="252629"/>
                </a:solidFill>
                <a:latin typeface="Century Gothic" pitchFamily="34" charset="0"/>
              </a:rPr>
              <a:t>aksatmadan</a:t>
            </a:r>
            <a:r>
              <a:rPr lang="en-US" dirty="0">
                <a:solidFill>
                  <a:srgbClr val="252629"/>
                </a:solidFill>
                <a:latin typeface="Century Gothic" pitchFamily="34" charset="0"/>
              </a:rPr>
              <a:t>, 2547 </a:t>
            </a:r>
            <a:r>
              <a:rPr lang="en-US" dirty="0" err="1">
                <a:solidFill>
                  <a:srgbClr val="252629"/>
                </a:solidFill>
                <a:latin typeface="Century Gothic" pitchFamily="34" charset="0"/>
              </a:rPr>
              <a:t>sayılı</a:t>
            </a:r>
            <a:r>
              <a:rPr lang="en-US" dirty="0">
                <a:solidFill>
                  <a:srgbClr val="252629"/>
                </a:solidFill>
                <a:latin typeface="Century Gothic" pitchFamily="34" charset="0"/>
              </a:rPr>
              <a:t> </a:t>
            </a:r>
            <a:r>
              <a:rPr lang="en-US" dirty="0" err="1">
                <a:solidFill>
                  <a:srgbClr val="252629"/>
                </a:solidFill>
                <a:latin typeface="Century Gothic" pitchFamily="34" charset="0"/>
              </a:rPr>
              <a:t>kanunun</a:t>
            </a:r>
            <a:r>
              <a:rPr lang="en-US" dirty="0">
                <a:solidFill>
                  <a:srgbClr val="252629"/>
                </a:solidFill>
                <a:latin typeface="Century Gothic" pitchFamily="34" charset="0"/>
              </a:rPr>
              <a:t> 58.maddesi </a:t>
            </a:r>
            <a:r>
              <a:rPr lang="en-US" dirty="0" err="1">
                <a:solidFill>
                  <a:srgbClr val="252629"/>
                </a:solidFill>
                <a:latin typeface="Century Gothic" pitchFamily="34" charset="0"/>
              </a:rPr>
              <a:t>uyarınca</a:t>
            </a:r>
            <a:r>
              <a:rPr lang="en-US" dirty="0">
                <a:solidFill>
                  <a:srgbClr val="252629"/>
                </a:solidFill>
                <a:latin typeface="Century Gothic" pitchFamily="34" charset="0"/>
              </a:rPr>
              <a:t> </a:t>
            </a:r>
            <a:r>
              <a:rPr lang="en-US" dirty="0" err="1">
                <a:solidFill>
                  <a:srgbClr val="252629"/>
                </a:solidFill>
                <a:latin typeface="Century Gothic" pitchFamily="34" charset="0"/>
              </a:rPr>
              <a:t>gerçek</a:t>
            </a:r>
            <a:r>
              <a:rPr lang="en-US" dirty="0">
                <a:solidFill>
                  <a:srgbClr val="252629"/>
                </a:solidFill>
                <a:latin typeface="Century Gothic" pitchFamily="34" charset="0"/>
              </a:rPr>
              <a:t> ve </a:t>
            </a:r>
            <a:r>
              <a:rPr lang="en-US" dirty="0" err="1">
                <a:solidFill>
                  <a:srgbClr val="252629"/>
                </a:solidFill>
                <a:latin typeface="Century Gothic" pitchFamily="34" charset="0"/>
              </a:rPr>
              <a:t>tüzel</a:t>
            </a:r>
            <a:r>
              <a:rPr lang="en-US" dirty="0">
                <a:solidFill>
                  <a:srgbClr val="252629"/>
                </a:solidFill>
                <a:latin typeface="Century Gothic" pitchFamily="34" charset="0"/>
              </a:rPr>
              <a:t> </a:t>
            </a:r>
            <a:r>
              <a:rPr lang="en-US" dirty="0" err="1">
                <a:solidFill>
                  <a:srgbClr val="252629"/>
                </a:solidFill>
                <a:latin typeface="Century Gothic" pitchFamily="34" charset="0"/>
              </a:rPr>
              <a:t>kişilerce</a:t>
            </a:r>
            <a:r>
              <a:rPr lang="en-US" dirty="0">
                <a:solidFill>
                  <a:srgbClr val="252629"/>
                </a:solidFill>
                <a:latin typeface="Century Gothic" pitchFamily="34" charset="0"/>
              </a:rPr>
              <a:t> </a:t>
            </a:r>
            <a:r>
              <a:rPr lang="en-US" dirty="0" err="1">
                <a:solidFill>
                  <a:srgbClr val="252629"/>
                </a:solidFill>
                <a:latin typeface="Century Gothic" pitchFamily="34" charset="0"/>
              </a:rPr>
              <a:t>talep</a:t>
            </a:r>
            <a:r>
              <a:rPr lang="en-US" dirty="0">
                <a:solidFill>
                  <a:srgbClr val="252629"/>
                </a:solidFill>
                <a:latin typeface="Century Gothic" pitchFamily="34" charset="0"/>
              </a:rPr>
              <a:t> </a:t>
            </a:r>
            <a:r>
              <a:rPr lang="en-US" dirty="0" err="1">
                <a:solidFill>
                  <a:srgbClr val="252629"/>
                </a:solidFill>
                <a:latin typeface="Century Gothic" pitchFamily="34" charset="0"/>
              </a:rPr>
              <a:t>edilecek</a:t>
            </a:r>
            <a:r>
              <a:rPr lang="en-US" dirty="0">
                <a:solidFill>
                  <a:srgbClr val="252629"/>
                </a:solidFill>
                <a:latin typeface="Century Gothic" pitchFamily="34" charset="0"/>
              </a:rPr>
              <a:t> </a:t>
            </a:r>
            <a:r>
              <a:rPr lang="en-US" dirty="0" err="1">
                <a:solidFill>
                  <a:srgbClr val="252629"/>
                </a:solidFill>
                <a:latin typeface="Century Gothic" pitchFamily="34" charset="0"/>
              </a:rPr>
              <a:t>iş</a:t>
            </a:r>
            <a:r>
              <a:rPr lang="en-US" dirty="0">
                <a:solidFill>
                  <a:srgbClr val="252629"/>
                </a:solidFill>
                <a:latin typeface="Century Gothic" pitchFamily="34" charset="0"/>
              </a:rPr>
              <a:t> ve </a:t>
            </a:r>
            <a:r>
              <a:rPr lang="en-US" dirty="0" err="1">
                <a:solidFill>
                  <a:srgbClr val="252629"/>
                </a:solidFill>
                <a:latin typeface="Century Gothic" pitchFamily="34" charset="0"/>
              </a:rPr>
              <a:t>hizmetlerden</a:t>
            </a:r>
            <a:r>
              <a:rPr lang="en-US" dirty="0">
                <a:solidFill>
                  <a:srgbClr val="252629"/>
                </a:solidFill>
                <a:latin typeface="Century Gothic" pitchFamily="34" charset="0"/>
              </a:rPr>
              <a:t> </a:t>
            </a:r>
            <a:r>
              <a:rPr lang="en-US" dirty="0" err="1">
                <a:solidFill>
                  <a:srgbClr val="252629"/>
                </a:solidFill>
                <a:latin typeface="Century Gothic" pitchFamily="34" charset="0"/>
              </a:rPr>
              <a:t>elde</a:t>
            </a:r>
            <a:r>
              <a:rPr lang="en-US" dirty="0">
                <a:solidFill>
                  <a:srgbClr val="252629"/>
                </a:solidFill>
                <a:latin typeface="Century Gothic" pitchFamily="34" charset="0"/>
              </a:rPr>
              <a:t> </a:t>
            </a:r>
            <a:r>
              <a:rPr lang="en-US" dirty="0" err="1">
                <a:solidFill>
                  <a:srgbClr val="252629"/>
                </a:solidFill>
                <a:latin typeface="Century Gothic" pitchFamily="34" charset="0"/>
              </a:rPr>
              <a:t>edilecek</a:t>
            </a:r>
            <a:r>
              <a:rPr lang="en-US" dirty="0">
                <a:solidFill>
                  <a:srgbClr val="252629"/>
                </a:solidFill>
                <a:latin typeface="Century Gothic" pitchFamily="34" charset="0"/>
              </a:rPr>
              <a:t> </a:t>
            </a:r>
            <a:r>
              <a:rPr lang="en-US" dirty="0" err="1">
                <a:solidFill>
                  <a:srgbClr val="252629"/>
                </a:solidFill>
                <a:latin typeface="Century Gothic" pitchFamily="34" charset="0"/>
              </a:rPr>
              <a:t>gelirlere</a:t>
            </a:r>
            <a:r>
              <a:rPr lang="en-US" dirty="0">
                <a:solidFill>
                  <a:srgbClr val="252629"/>
                </a:solidFill>
                <a:latin typeface="Century Gothic" pitchFamily="34" charset="0"/>
              </a:rPr>
              <a:t> </a:t>
            </a:r>
            <a:r>
              <a:rPr lang="en-US" dirty="0" err="1">
                <a:solidFill>
                  <a:srgbClr val="252629"/>
                </a:solidFill>
                <a:latin typeface="Century Gothic" pitchFamily="34" charset="0"/>
              </a:rPr>
              <a:t>istinaden</a:t>
            </a:r>
            <a:r>
              <a:rPr lang="en-US" dirty="0">
                <a:solidFill>
                  <a:srgbClr val="252629"/>
                </a:solidFill>
                <a:latin typeface="Century Gothic" pitchFamily="34" charset="0"/>
              </a:rPr>
              <a:t> </a:t>
            </a:r>
            <a:r>
              <a:rPr lang="en-US" dirty="0" err="1">
                <a:solidFill>
                  <a:srgbClr val="252629"/>
                </a:solidFill>
                <a:latin typeface="Century Gothic" pitchFamily="34" charset="0"/>
              </a:rPr>
              <a:t>Bütçe</a:t>
            </a:r>
            <a:r>
              <a:rPr lang="en-US" dirty="0">
                <a:solidFill>
                  <a:srgbClr val="252629"/>
                </a:solidFill>
                <a:latin typeface="Century Gothic" pitchFamily="34" charset="0"/>
              </a:rPr>
              <a:t> </a:t>
            </a:r>
            <a:r>
              <a:rPr lang="en-US" dirty="0" err="1">
                <a:solidFill>
                  <a:srgbClr val="252629"/>
                </a:solidFill>
                <a:latin typeface="Century Gothic" pitchFamily="34" charset="0"/>
              </a:rPr>
              <a:t>hazırlamak</a:t>
            </a:r>
            <a:r>
              <a:rPr lang="en-US" dirty="0">
                <a:solidFill>
                  <a:srgbClr val="252629"/>
                </a:solidFill>
                <a:latin typeface="Century Gothic" pitchFamily="34" charset="0"/>
              </a:rPr>
              <a:t> (</a:t>
            </a:r>
            <a:r>
              <a:rPr lang="en-US" dirty="0" err="1">
                <a:solidFill>
                  <a:srgbClr val="252629"/>
                </a:solidFill>
                <a:latin typeface="Century Gothic" pitchFamily="34" charset="0"/>
              </a:rPr>
              <a:t>Gelir-Gider</a:t>
            </a:r>
            <a:r>
              <a:rPr lang="en-US" dirty="0">
                <a:solidFill>
                  <a:srgbClr val="252629"/>
                </a:solidFill>
                <a:latin typeface="Century Gothic" pitchFamily="34" charset="0"/>
              </a:rPr>
              <a:t>), </a:t>
            </a:r>
            <a:r>
              <a:rPr lang="en-US" dirty="0" err="1">
                <a:solidFill>
                  <a:srgbClr val="252629"/>
                </a:solidFill>
                <a:latin typeface="Century Gothic" pitchFamily="34" charset="0"/>
              </a:rPr>
              <a:t>Fatura</a:t>
            </a:r>
            <a:r>
              <a:rPr lang="en-US" dirty="0">
                <a:solidFill>
                  <a:srgbClr val="252629"/>
                </a:solidFill>
                <a:latin typeface="Century Gothic" pitchFamily="34" charset="0"/>
              </a:rPr>
              <a:t> </a:t>
            </a:r>
            <a:r>
              <a:rPr lang="en-US" dirty="0" err="1">
                <a:solidFill>
                  <a:srgbClr val="252629"/>
                </a:solidFill>
                <a:latin typeface="Century Gothic" pitchFamily="34" charset="0"/>
              </a:rPr>
              <a:t>kesmek</a:t>
            </a:r>
            <a:r>
              <a:rPr lang="en-US" dirty="0">
                <a:solidFill>
                  <a:srgbClr val="252629"/>
                </a:solidFill>
                <a:latin typeface="Century Gothic" pitchFamily="34" charset="0"/>
              </a:rPr>
              <a:t>, </a:t>
            </a:r>
            <a:r>
              <a:rPr lang="en-US" dirty="0" err="1">
                <a:solidFill>
                  <a:srgbClr val="252629"/>
                </a:solidFill>
                <a:latin typeface="Century Gothic" pitchFamily="34" charset="0"/>
              </a:rPr>
              <a:t>Vergi</a:t>
            </a:r>
            <a:r>
              <a:rPr lang="en-US" dirty="0">
                <a:solidFill>
                  <a:srgbClr val="252629"/>
                </a:solidFill>
                <a:latin typeface="Century Gothic" pitchFamily="34" charset="0"/>
              </a:rPr>
              <a:t> ve </a:t>
            </a:r>
            <a:r>
              <a:rPr lang="en-US" dirty="0" err="1">
                <a:solidFill>
                  <a:srgbClr val="252629"/>
                </a:solidFill>
                <a:latin typeface="Century Gothic" pitchFamily="34" charset="0"/>
              </a:rPr>
              <a:t>Yasal</a:t>
            </a:r>
            <a:r>
              <a:rPr lang="en-US" dirty="0">
                <a:solidFill>
                  <a:srgbClr val="252629"/>
                </a:solidFill>
                <a:latin typeface="Century Gothic" pitchFamily="34" charset="0"/>
              </a:rPr>
              <a:t> </a:t>
            </a:r>
            <a:r>
              <a:rPr lang="en-US" dirty="0" err="1">
                <a:solidFill>
                  <a:srgbClr val="252629"/>
                </a:solidFill>
                <a:latin typeface="Century Gothic" pitchFamily="34" charset="0"/>
              </a:rPr>
              <a:t>kesintileri</a:t>
            </a:r>
            <a:r>
              <a:rPr lang="en-US" dirty="0">
                <a:solidFill>
                  <a:srgbClr val="252629"/>
                </a:solidFill>
                <a:latin typeface="Century Gothic" pitchFamily="34" charset="0"/>
              </a:rPr>
              <a:t> </a:t>
            </a:r>
            <a:r>
              <a:rPr lang="en-US" dirty="0" err="1">
                <a:solidFill>
                  <a:srgbClr val="252629"/>
                </a:solidFill>
                <a:latin typeface="Century Gothic" pitchFamily="34" charset="0"/>
              </a:rPr>
              <a:t>yaparak</a:t>
            </a:r>
            <a:r>
              <a:rPr lang="en-US" dirty="0">
                <a:solidFill>
                  <a:srgbClr val="252629"/>
                </a:solidFill>
                <a:latin typeface="Century Gothic" pitchFamily="34" charset="0"/>
              </a:rPr>
              <a:t> </a:t>
            </a:r>
            <a:r>
              <a:rPr lang="en-US" dirty="0" err="1">
                <a:solidFill>
                  <a:srgbClr val="252629"/>
                </a:solidFill>
                <a:latin typeface="Century Gothic" pitchFamily="34" charset="0"/>
              </a:rPr>
              <a:t>beyan</a:t>
            </a:r>
            <a:r>
              <a:rPr lang="en-US" dirty="0">
                <a:solidFill>
                  <a:srgbClr val="252629"/>
                </a:solidFill>
                <a:latin typeface="Century Gothic" pitchFamily="34" charset="0"/>
              </a:rPr>
              <a:t> </a:t>
            </a:r>
            <a:r>
              <a:rPr lang="en-US" dirty="0" err="1">
                <a:solidFill>
                  <a:srgbClr val="252629"/>
                </a:solidFill>
                <a:latin typeface="Century Gothic" pitchFamily="34" charset="0"/>
              </a:rPr>
              <a:t>etmek</a:t>
            </a:r>
            <a:r>
              <a:rPr lang="en-US" dirty="0">
                <a:solidFill>
                  <a:srgbClr val="252629"/>
                </a:solidFill>
                <a:latin typeface="Century Gothic" pitchFamily="34" charset="0"/>
              </a:rPr>
              <a:t>, </a:t>
            </a:r>
            <a:r>
              <a:rPr lang="en-US" dirty="0" err="1">
                <a:solidFill>
                  <a:srgbClr val="252629"/>
                </a:solidFill>
                <a:latin typeface="Century Gothic" pitchFamily="34" charset="0"/>
              </a:rPr>
              <a:t>Maaş</a:t>
            </a:r>
            <a:r>
              <a:rPr lang="en-US" dirty="0">
                <a:solidFill>
                  <a:srgbClr val="252629"/>
                </a:solidFill>
                <a:latin typeface="Century Gothic" pitchFamily="34" charset="0"/>
              </a:rPr>
              <a:t> </a:t>
            </a:r>
            <a:r>
              <a:rPr lang="en-US" dirty="0" err="1">
                <a:solidFill>
                  <a:srgbClr val="252629"/>
                </a:solidFill>
                <a:latin typeface="Century Gothic" pitchFamily="34" charset="0"/>
              </a:rPr>
              <a:t>ödemeleri</a:t>
            </a:r>
            <a:r>
              <a:rPr lang="en-US" dirty="0">
                <a:solidFill>
                  <a:srgbClr val="252629"/>
                </a:solidFill>
                <a:latin typeface="Century Gothic" pitchFamily="34" charset="0"/>
              </a:rPr>
              <a:t>, </a:t>
            </a:r>
            <a:r>
              <a:rPr lang="en-US" dirty="0" err="1">
                <a:solidFill>
                  <a:srgbClr val="252629"/>
                </a:solidFill>
                <a:latin typeface="Century Gothic" pitchFamily="34" charset="0"/>
              </a:rPr>
              <a:t>Ek</a:t>
            </a:r>
            <a:r>
              <a:rPr lang="en-US" dirty="0">
                <a:solidFill>
                  <a:srgbClr val="252629"/>
                </a:solidFill>
                <a:latin typeface="Century Gothic" pitchFamily="34" charset="0"/>
              </a:rPr>
              <a:t> </a:t>
            </a:r>
            <a:r>
              <a:rPr lang="en-US" dirty="0" err="1">
                <a:solidFill>
                  <a:srgbClr val="252629"/>
                </a:solidFill>
                <a:latin typeface="Century Gothic" pitchFamily="34" charset="0"/>
              </a:rPr>
              <a:t>Ödeme</a:t>
            </a:r>
            <a:r>
              <a:rPr lang="en-US" dirty="0">
                <a:solidFill>
                  <a:srgbClr val="252629"/>
                </a:solidFill>
                <a:latin typeface="Century Gothic" pitchFamily="34" charset="0"/>
              </a:rPr>
              <a:t> ve satın alma </a:t>
            </a:r>
            <a:r>
              <a:rPr lang="en-US" dirty="0" err="1">
                <a:solidFill>
                  <a:srgbClr val="252629"/>
                </a:solidFill>
                <a:latin typeface="Century Gothic" pitchFamily="34" charset="0"/>
              </a:rPr>
              <a:t>süreçlerini</a:t>
            </a:r>
            <a:r>
              <a:rPr lang="en-US" dirty="0">
                <a:solidFill>
                  <a:srgbClr val="252629"/>
                </a:solidFill>
                <a:latin typeface="Century Gothic" pitchFamily="34" charset="0"/>
              </a:rPr>
              <a:t> </a:t>
            </a:r>
            <a:r>
              <a:rPr lang="en-US" dirty="0" err="1">
                <a:solidFill>
                  <a:srgbClr val="252629"/>
                </a:solidFill>
                <a:latin typeface="Century Gothic" pitchFamily="34" charset="0"/>
              </a:rPr>
              <a:t>ilişkin</a:t>
            </a:r>
            <a:r>
              <a:rPr lang="en-US" dirty="0">
                <a:solidFill>
                  <a:srgbClr val="252629"/>
                </a:solidFill>
                <a:latin typeface="Century Gothic" pitchFamily="34" charset="0"/>
              </a:rPr>
              <a:t> </a:t>
            </a:r>
            <a:r>
              <a:rPr lang="en-US" dirty="0" err="1">
                <a:solidFill>
                  <a:srgbClr val="252629"/>
                </a:solidFill>
                <a:latin typeface="Century Gothic" pitchFamily="34" charset="0"/>
              </a:rPr>
              <a:t>ön</a:t>
            </a:r>
            <a:r>
              <a:rPr lang="en-US" dirty="0">
                <a:solidFill>
                  <a:srgbClr val="252629"/>
                </a:solidFill>
                <a:latin typeface="Century Gothic" pitchFamily="34" charset="0"/>
              </a:rPr>
              <a:t> </a:t>
            </a:r>
            <a:r>
              <a:rPr lang="en-US" dirty="0" err="1">
                <a:solidFill>
                  <a:srgbClr val="252629"/>
                </a:solidFill>
                <a:latin typeface="Century Gothic" pitchFamily="34" charset="0"/>
              </a:rPr>
              <a:t>mali</a:t>
            </a:r>
            <a:r>
              <a:rPr lang="en-US" dirty="0">
                <a:solidFill>
                  <a:srgbClr val="252629"/>
                </a:solidFill>
                <a:latin typeface="Century Gothic" pitchFamily="34" charset="0"/>
              </a:rPr>
              <a:t> </a:t>
            </a:r>
            <a:r>
              <a:rPr lang="en-US" dirty="0" err="1">
                <a:solidFill>
                  <a:srgbClr val="252629"/>
                </a:solidFill>
                <a:latin typeface="Century Gothic" pitchFamily="34" charset="0"/>
              </a:rPr>
              <a:t>kontrol</a:t>
            </a:r>
            <a:r>
              <a:rPr lang="en-US" dirty="0">
                <a:solidFill>
                  <a:srgbClr val="252629"/>
                </a:solidFill>
                <a:latin typeface="Century Gothic" pitchFamily="34" charset="0"/>
              </a:rPr>
              <a:t> </a:t>
            </a:r>
            <a:r>
              <a:rPr lang="en-US" dirty="0" err="1">
                <a:solidFill>
                  <a:srgbClr val="252629"/>
                </a:solidFill>
                <a:latin typeface="Century Gothic" pitchFamily="34" charset="0"/>
              </a:rPr>
              <a:t>süreçlerini</a:t>
            </a:r>
            <a:r>
              <a:rPr lang="en-US" dirty="0">
                <a:solidFill>
                  <a:srgbClr val="252629"/>
                </a:solidFill>
                <a:latin typeface="Century Gothic" pitchFamily="34" charset="0"/>
              </a:rPr>
              <a:t> </a:t>
            </a:r>
            <a:r>
              <a:rPr lang="en-US" dirty="0" err="1">
                <a:solidFill>
                  <a:srgbClr val="252629"/>
                </a:solidFill>
                <a:latin typeface="Century Gothic" pitchFamily="34" charset="0"/>
              </a:rPr>
              <a:t>yürütmek</a:t>
            </a:r>
            <a:r>
              <a:rPr lang="en-US" dirty="0">
                <a:solidFill>
                  <a:srgbClr val="252629"/>
                </a:solidFill>
                <a:latin typeface="Century Gothic" pitchFamily="34" charset="0"/>
              </a:rPr>
              <a:t> </a:t>
            </a:r>
            <a:endParaRPr lang="tr-TR" dirty="0">
              <a:solidFill>
                <a:srgbClr val="252629"/>
              </a:solidFill>
              <a:latin typeface="Century Gothic" pitchFamily="34" charset="0"/>
            </a:endParaRPr>
          </a:p>
          <a:p>
            <a:pPr marL="285750" lvl="0" indent="-285750">
              <a:lnSpc>
                <a:spcPts val="2869"/>
              </a:lnSpc>
              <a:spcBef>
                <a:spcPct val="0"/>
              </a:spcBef>
              <a:buFont typeface="Wingdings" pitchFamily="2" charset="2"/>
              <a:buChar char="Ø"/>
            </a:pPr>
            <a:endParaRPr lang="tr-TR" dirty="0">
              <a:solidFill>
                <a:srgbClr val="252629"/>
              </a:solidFill>
              <a:latin typeface="Century Gothic" pitchFamily="34" charset="0"/>
            </a:endParaRPr>
          </a:p>
          <a:p>
            <a:pPr marL="285750" lvl="0" indent="-285750">
              <a:lnSpc>
                <a:spcPts val="2869"/>
              </a:lnSpc>
              <a:spcBef>
                <a:spcPct val="0"/>
              </a:spcBef>
              <a:buFont typeface="Wingdings" pitchFamily="2" charset="2"/>
              <a:buChar char="Ø"/>
            </a:pPr>
            <a:r>
              <a:rPr lang="tr-TR" dirty="0" smtClean="0">
                <a:solidFill>
                  <a:srgbClr val="252629"/>
                </a:solidFill>
                <a:latin typeface="Century Gothic" pitchFamily="34" charset="0"/>
              </a:rPr>
              <a:t>Şube Müdürü Cemil YÜCEL</a:t>
            </a:r>
            <a:endParaRPr lang="en-US" dirty="0">
              <a:solidFill>
                <a:srgbClr val="252629"/>
              </a:solidFill>
              <a:latin typeface="Century Gothic" pitchFamily="34" charset="0"/>
            </a:endParaRPr>
          </a:p>
        </p:txBody>
      </p:sp>
      <p:sp>
        <p:nvSpPr>
          <p:cNvPr id="3" name="Dikdörtgen 2"/>
          <p:cNvSpPr/>
          <p:nvPr/>
        </p:nvSpPr>
        <p:spPr>
          <a:xfrm>
            <a:off x="10058400" y="2347906"/>
            <a:ext cx="7287208" cy="4885248"/>
          </a:xfrm>
          <a:prstGeom prst="rect">
            <a:avLst/>
          </a:prstGeom>
        </p:spPr>
        <p:txBody>
          <a:bodyPr wrap="square">
            <a:spAutoFit/>
          </a:bodyPr>
          <a:lstStyle/>
          <a:p>
            <a:pPr marL="285750" indent="-285750">
              <a:lnSpc>
                <a:spcPts val="2869"/>
              </a:lnSpc>
              <a:spcBef>
                <a:spcPct val="0"/>
              </a:spcBef>
              <a:buFont typeface="Wingdings" pitchFamily="2" charset="2"/>
              <a:buChar char="Ø"/>
            </a:pPr>
            <a:r>
              <a:rPr lang="tr-TR" dirty="0">
                <a:solidFill>
                  <a:srgbClr val="252629"/>
                </a:solidFill>
                <a:latin typeface="Century Gothic" pitchFamily="34" charset="0"/>
              </a:rPr>
              <a:t>Kuruma dışardan gelen elektronik evrakların ve ıslak imzalı dilekçelerin ilk kaydını yapmak,</a:t>
            </a:r>
          </a:p>
          <a:p>
            <a:pPr marL="285750" indent="-285750">
              <a:lnSpc>
                <a:spcPts val="2869"/>
              </a:lnSpc>
              <a:spcBef>
                <a:spcPct val="0"/>
              </a:spcBef>
              <a:buFont typeface="Wingdings" pitchFamily="2" charset="2"/>
              <a:buChar char="Ø"/>
            </a:pPr>
            <a:endParaRPr lang="tr-TR" dirty="0">
              <a:solidFill>
                <a:srgbClr val="252629"/>
              </a:solidFill>
              <a:latin typeface="Century Gothic" pitchFamily="34" charset="0"/>
            </a:endParaRPr>
          </a:p>
          <a:p>
            <a:pPr marL="285750" indent="-285750">
              <a:lnSpc>
                <a:spcPts val="2869"/>
              </a:lnSpc>
              <a:spcBef>
                <a:spcPct val="0"/>
              </a:spcBef>
              <a:buFont typeface="Wingdings" pitchFamily="2" charset="2"/>
              <a:buChar char="Ø"/>
            </a:pPr>
            <a:r>
              <a:rPr lang="tr-TR" dirty="0">
                <a:solidFill>
                  <a:srgbClr val="252629"/>
                </a:solidFill>
                <a:latin typeface="Century Gothic" pitchFamily="34" charset="0"/>
              </a:rPr>
              <a:t>Genel Sekreter ve Rektörlük Makamınca ilgili birimlere havalesini sağlamak, Üniversite Senatosu ile Üniversite Yönetim Kurullarında alınan kararların yazılması, birimlere iletilmesi ve saklanmasını sağlamak,</a:t>
            </a:r>
          </a:p>
          <a:p>
            <a:pPr marL="285750" indent="-285750">
              <a:lnSpc>
                <a:spcPts val="2869"/>
              </a:lnSpc>
              <a:spcBef>
                <a:spcPct val="0"/>
              </a:spcBef>
              <a:buFont typeface="Wingdings" pitchFamily="2" charset="2"/>
              <a:buChar char="Ø"/>
            </a:pPr>
            <a:endParaRPr lang="tr-TR" dirty="0">
              <a:solidFill>
                <a:srgbClr val="252629"/>
              </a:solidFill>
              <a:latin typeface="Century Gothic" pitchFamily="34" charset="0"/>
            </a:endParaRPr>
          </a:p>
          <a:p>
            <a:pPr marL="285750" indent="-285750">
              <a:lnSpc>
                <a:spcPts val="2869"/>
              </a:lnSpc>
              <a:spcBef>
                <a:spcPct val="0"/>
              </a:spcBef>
              <a:buFont typeface="Wingdings" pitchFamily="2" charset="2"/>
              <a:buChar char="Ø"/>
            </a:pPr>
            <a:r>
              <a:rPr lang="tr-TR" dirty="0">
                <a:solidFill>
                  <a:srgbClr val="252629"/>
                </a:solidFill>
                <a:latin typeface="Century Gothic" pitchFamily="34" charset="0"/>
              </a:rPr>
              <a:t>Öğrencilerin Üniversite genelini ilgilendiren talep ve şikayetlerini içerir talep dilekçelerinin kayıtlanması ve en kısa sürede ilgili birimlere ulaştırılmasının sağlanması,</a:t>
            </a:r>
          </a:p>
          <a:p>
            <a:pPr marL="285750" indent="-285750">
              <a:lnSpc>
                <a:spcPts val="2869"/>
              </a:lnSpc>
              <a:spcBef>
                <a:spcPct val="0"/>
              </a:spcBef>
              <a:buFont typeface="Wingdings" pitchFamily="2" charset="2"/>
              <a:buChar char="Ø"/>
            </a:pPr>
            <a:endParaRPr lang="tr-TR" dirty="0">
              <a:solidFill>
                <a:srgbClr val="252629"/>
              </a:solidFill>
              <a:latin typeface="Century Gothic" pitchFamily="34" charset="0"/>
            </a:endParaRPr>
          </a:p>
          <a:p>
            <a:pPr marL="285750" indent="-285750">
              <a:lnSpc>
                <a:spcPts val="2869"/>
              </a:lnSpc>
              <a:spcBef>
                <a:spcPct val="0"/>
              </a:spcBef>
              <a:buFont typeface="Wingdings" pitchFamily="2" charset="2"/>
              <a:buChar char="Ø"/>
            </a:pPr>
            <a:r>
              <a:rPr lang="tr-TR" dirty="0">
                <a:solidFill>
                  <a:srgbClr val="252629"/>
                </a:solidFill>
                <a:latin typeface="Century Gothic" pitchFamily="34" charset="0"/>
              </a:rPr>
              <a:t>Şube Müdürü Hacı Ahmet KARAMAN</a:t>
            </a:r>
          </a:p>
        </p:txBody>
      </p:sp>
      <p:sp>
        <p:nvSpPr>
          <p:cNvPr id="5" name="Metin kutusu 4"/>
          <p:cNvSpPr txBox="1"/>
          <p:nvPr/>
        </p:nvSpPr>
        <p:spPr>
          <a:xfrm>
            <a:off x="1054356" y="8104917"/>
            <a:ext cx="3670044" cy="369332"/>
          </a:xfrm>
          <a:prstGeom prst="rect">
            <a:avLst/>
          </a:prstGeom>
          <a:noFill/>
        </p:spPr>
        <p:txBody>
          <a:bodyPr wrap="square" rtlCol="0">
            <a:spAutoFit/>
          </a:bodyPr>
          <a:lstStyle/>
          <a:p>
            <a:r>
              <a:rPr lang="tr-TR" dirty="0"/>
              <a:t>https://ds.sakarya.edu.tr/</a:t>
            </a:r>
          </a:p>
        </p:txBody>
      </p:sp>
      <p:sp>
        <p:nvSpPr>
          <p:cNvPr id="6" name="Metin kutusu 5"/>
          <p:cNvSpPr txBox="1"/>
          <p:nvPr/>
        </p:nvSpPr>
        <p:spPr>
          <a:xfrm>
            <a:off x="10363200" y="8162545"/>
            <a:ext cx="3733800" cy="381000"/>
          </a:xfrm>
          <a:prstGeom prst="rect">
            <a:avLst/>
          </a:prstGeom>
          <a:noFill/>
        </p:spPr>
        <p:txBody>
          <a:bodyPr wrap="square" rtlCol="0">
            <a:spAutoFit/>
          </a:bodyPr>
          <a:lstStyle/>
          <a:p>
            <a:r>
              <a:rPr lang="tr-TR" dirty="0"/>
              <a:t>https://yaziisleri.sakarya.edu.tr/</a:t>
            </a:r>
          </a:p>
        </p:txBody>
      </p:sp>
    </p:spTree>
    <p:extLst>
      <p:ext uri="{BB962C8B-B14F-4D97-AF65-F5344CB8AC3E}">
        <p14:creationId xmlns:p14="http://schemas.microsoft.com/office/powerpoint/2010/main" val="3177909995"/>
      </p:ext>
    </p:extLst>
  </p:cSld>
  <p:clrMapOvr>
    <a:masterClrMapping/>
  </p:clrMapOvr>
  <p:transition spd="slow">
    <p:cover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10" name="Group 15"/>
          <p:cNvGrpSpPr/>
          <p:nvPr/>
        </p:nvGrpSpPr>
        <p:grpSpPr>
          <a:xfrm>
            <a:off x="4800600" y="445029"/>
            <a:ext cx="7161254" cy="7213071"/>
            <a:chOff x="0" y="0"/>
            <a:chExt cx="7041607" cy="10422868"/>
          </a:xfrm>
        </p:grpSpPr>
        <p:sp>
          <p:nvSpPr>
            <p:cNvPr id="11" name="Freeform 16"/>
            <p:cNvSpPr/>
            <p:nvPr/>
          </p:nvSpPr>
          <p:spPr>
            <a:xfrm>
              <a:off x="0" y="0"/>
              <a:ext cx="7041607" cy="2178929"/>
            </a:xfrm>
            <a:custGeom>
              <a:avLst/>
              <a:gdLst/>
              <a:ahLst/>
              <a:cxnLst/>
              <a:rect l="l" t="t" r="r" b="b"/>
              <a:pathLst>
                <a:path w="7041607" h="2178929">
                  <a:moveTo>
                    <a:pt x="0" y="0"/>
                  </a:moveTo>
                  <a:lnTo>
                    <a:pt x="7041607" y="0"/>
                  </a:lnTo>
                  <a:lnTo>
                    <a:pt x="7041607" y="2178929"/>
                  </a:lnTo>
                  <a:lnTo>
                    <a:pt x="0" y="2178929"/>
                  </a:lnTo>
                  <a:lnTo>
                    <a:pt x="0" y="0"/>
                  </a:lnTo>
                  <a:close/>
                </a:path>
              </a:pathLst>
            </a:custGeom>
            <a:blipFill>
              <a:blip r:embed="rId3">
                <a:extLst>
                  <a:ext uri="{96DAC541-7B7A-43D3-8B79-37D633B846F1}">
                    <asvg:svgBlip xmlns="" xmlns:asvg="http://schemas.microsoft.com/office/drawing/2016/SVG/main" r:embed="rId4"/>
                  </a:ext>
                </a:extLst>
              </a:blip>
              <a:stretch>
                <a:fillRect b="-238736"/>
              </a:stretch>
            </a:blipFill>
          </p:spPr>
        </p:sp>
        <p:sp>
          <p:nvSpPr>
            <p:cNvPr id="12" name="Freeform 17"/>
            <p:cNvSpPr/>
            <p:nvPr/>
          </p:nvSpPr>
          <p:spPr>
            <a:xfrm>
              <a:off x="0" y="8535428"/>
              <a:ext cx="7041607" cy="1887440"/>
            </a:xfrm>
            <a:custGeom>
              <a:avLst/>
              <a:gdLst/>
              <a:ahLst/>
              <a:cxnLst/>
              <a:rect l="l" t="t" r="r" b="b"/>
              <a:pathLst>
                <a:path w="7041607" h="1887440">
                  <a:moveTo>
                    <a:pt x="0" y="0"/>
                  </a:moveTo>
                  <a:lnTo>
                    <a:pt x="7041607" y="0"/>
                  </a:lnTo>
                  <a:lnTo>
                    <a:pt x="7041607" y="1887440"/>
                  </a:lnTo>
                  <a:lnTo>
                    <a:pt x="0" y="1887440"/>
                  </a:lnTo>
                  <a:lnTo>
                    <a:pt x="0" y="0"/>
                  </a:lnTo>
                  <a:close/>
                </a:path>
              </a:pathLst>
            </a:custGeom>
            <a:blipFill>
              <a:blip r:embed="rId3">
                <a:extLst>
                  <a:ext uri="{96DAC541-7B7A-43D3-8B79-37D633B846F1}">
                    <asvg:svgBlip xmlns="" xmlns:asvg="http://schemas.microsoft.com/office/drawing/2016/SVG/main" r:embed="rId4"/>
                  </a:ext>
                </a:extLst>
              </a:blip>
              <a:stretch>
                <a:fillRect t="-291050"/>
              </a:stretch>
            </a:blipFill>
          </p:spPr>
        </p:sp>
        <p:sp>
          <p:nvSpPr>
            <p:cNvPr id="13" name="Freeform 18"/>
            <p:cNvSpPr/>
            <p:nvPr/>
          </p:nvSpPr>
          <p:spPr>
            <a:xfrm>
              <a:off x="0" y="2085188"/>
              <a:ext cx="7041607" cy="3371568"/>
            </a:xfrm>
            <a:custGeom>
              <a:avLst/>
              <a:gdLst/>
              <a:ahLst/>
              <a:cxnLst/>
              <a:rect l="l" t="t" r="r" b="b"/>
              <a:pathLst>
                <a:path w="7041607" h="3371568">
                  <a:moveTo>
                    <a:pt x="0" y="0"/>
                  </a:moveTo>
                  <a:lnTo>
                    <a:pt x="7041607" y="0"/>
                  </a:lnTo>
                  <a:lnTo>
                    <a:pt x="7041607" y="3371568"/>
                  </a:lnTo>
                  <a:lnTo>
                    <a:pt x="0" y="3371568"/>
                  </a:lnTo>
                  <a:lnTo>
                    <a:pt x="0" y="0"/>
                  </a:lnTo>
                  <a:close/>
                </a:path>
              </a:pathLst>
            </a:custGeom>
            <a:blipFill>
              <a:blip r:embed="rId3">
                <a:extLst>
                  <a:ext uri="{96DAC541-7B7A-43D3-8B79-37D633B846F1}">
                    <asvg:svgBlip xmlns="" xmlns:asvg="http://schemas.microsoft.com/office/drawing/2016/SVG/main" r:embed="rId4"/>
                  </a:ext>
                </a:extLst>
              </a:blip>
              <a:stretch>
                <a:fillRect t="-64106" b="-54807"/>
              </a:stretch>
            </a:blipFill>
          </p:spPr>
        </p:sp>
        <p:sp>
          <p:nvSpPr>
            <p:cNvPr id="14" name="Freeform 19"/>
            <p:cNvSpPr/>
            <p:nvPr/>
          </p:nvSpPr>
          <p:spPr>
            <a:xfrm>
              <a:off x="0" y="5207564"/>
              <a:ext cx="7041607" cy="3371568"/>
            </a:xfrm>
            <a:custGeom>
              <a:avLst/>
              <a:gdLst/>
              <a:ahLst/>
              <a:cxnLst/>
              <a:rect l="l" t="t" r="r" b="b"/>
              <a:pathLst>
                <a:path w="7041607" h="3371568">
                  <a:moveTo>
                    <a:pt x="0" y="0"/>
                  </a:moveTo>
                  <a:lnTo>
                    <a:pt x="7041607" y="0"/>
                  </a:lnTo>
                  <a:lnTo>
                    <a:pt x="7041607" y="3371568"/>
                  </a:lnTo>
                  <a:lnTo>
                    <a:pt x="0" y="3371568"/>
                  </a:lnTo>
                  <a:lnTo>
                    <a:pt x="0" y="0"/>
                  </a:lnTo>
                  <a:close/>
                </a:path>
              </a:pathLst>
            </a:custGeom>
            <a:blipFill>
              <a:blip r:embed="rId3">
                <a:extLst>
                  <a:ext uri="{96DAC541-7B7A-43D3-8B79-37D633B846F1}">
                    <asvg:svgBlip xmlns="" xmlns:asvg="http://schemas.microsoft.com/office/drawing/2016/SVG/main" r:embed="rId4"/>
                  </a:ext>
                </a:extLst>
              </a:blip>
              <a:stretch>
                <a:fillRect t="-64106" b="-54807"/>
              </a:stretch>
            </a:blipFill>
          </p:spPr>
        </p:sp>
      </p:grpSp>
      <p:sp>
        <p:nvSpPr>
          <p:cNvPr id="15" name="TextBox 4"/>
          <p:cNvSpPr txBox="1"/>
          <p:nvPr/>
        </p:nvSpPr>
        <p:spPr>
          <a:xfrm>
            <a:off x="5130278" y="1790700"/>
            <a:ext cx="6831576" cy="360099"/>
          </a:xfrm>
          <a:prstGeom prst="rect">
            <a:avLst/>
          </a:prstGeom>
        </p:spPr>
        <p:txBody>
          <a:bodyPr wrap="square" lIns="0" tIns="0" rIns="0" bIns="0" rtlCol="0" anchor="t">
            <a:spAutoFit/>
          </a:bodyPr>
          <a:lstStyle/>
          <a:p>
            <a:pPr algn="ctr">
              <a:lnSpc>
                <a:spcPts val="3107"/>
              </a:lnSpc>
            </a:pPr>
            <a:r>
              <a:rPr lang="tr-TR" sz="2000" dirty="0" smtClean="0">
                <a:solidFill>
                  <a:srgbClr val="1A2C5A"/>
                </a:solidFill>
                <a:latin typeface="Algerian" pitchFamily="82" charset="0"/>
              </a:rPr>
              <a:t>ARŞİV KOORDİNATÖRLÜĞÜ</a:t>
            </a:r>
            <a:endParaRPr lang="en-US" sz="2000" spc="335" dirty="0">
              <a:solidFill>
                <a:srgbClr val="000000"/>
              </a:solidFill>
              <a:latin typeface="Algerian" pitchFamily="82" charset="0"/>
            </a:endParaRPr>
          </a:p>
        </p:txBody>
      </p:sp>
      <p:sp>
        <p:nvSpPr>
          <p:cNvPr id="4" name="Dikdörtgen 3"/>
          <p:cNvSpPr/>
          <p:nvPr/>
        </p:nvSpPr>
        <p:spPr>
          <a:xfrm>
            <a:off x="4719741" y="2740172"/>
            <a:ext cx="7251444" cy="794385"/>
          </a:xfrm>
          <a:prstGeom prst="rect">
            <a:avLst/>
          </a:prstGeom>
        </p:spPr>
        <p:txBody>
          <a:bodyPr wrap="square">
            <a:spAutoFit/>
          </a:bodyPr>
          <a:lstStyle/>
          <a:p>
            <a:pPr marL="285750" lvl="0" indent="-285750">
              <a:lnSpc>
                <a:spcPts val="2869"/>
              </a:lnSpc>
              <a:spcBef>
                <a:spcPct val="0"/>
              </a:spcBef>
              <a:buFont typeface="Wingdings" pitchFamily="2" charset="2"/>
              <a:buChar char="Ø"/>
            </a:pPr>
            <a:endParaRPr lang="tr-TR" dirty="0" smtClean="0">
              <a:solidFill>
                <a:srgbClr val="252629"/>
              </a:solidFill>
              <a:latin typeface="Century Gothic" pitchFamily="34" charset="0"/>
            </a:endParaRPr>
          </a:p>
          <a:p>
            <a:pPr marL="285750" lvl="0" indent="-285750">
              <a:lnSpc>
                <a:spcPts val="2869"/>
              </a:lnSpc>
              <a:spcBef>
                <a:spcPct val="0"/>
              </a:spcBef>
              <a:buFont typeface="Wingdings" pitchFamily="2" charset="2"/>
              <a:buChar char="Ø"/>
            </a:pPr>
            <a:endParaRPr lang="en-US" dirty="0">
              <a:solidFill>
                <a:srgbClr val="252629"/>
              </a:solidFill>
              <a:latin typeface="Century Gothic" pitchFamily="34" charset="0"/>
            </a:endParaRPr>
          </a:p>
        </p:txBody>
      </p:sp>
      <p:sp>
        <p:nvSpPr>
          <p:cNvPr id="3" name="Metin kutusu 2"/>
          <p:cNvSpPr txBox="1"/>
          <p:nvPr/>
        </p:nvSpPr>
        <p:spPr>
          <a:xfrm>
            <a:off x="5411763" y="2799323"/>
            <a:ext cx="5867400" cy="2308324"/>
          </a:xfrm>
          <a:prstGeom prst="rect">
            <a:avLst/>
          </a:prstGeom>
          <a:noFill/>
        </p:spPr>
        <p:txBody>
          <a:bodyPr wrap="square" rtlCol="0">
            <a:spAutoFit/>
          </a:bodyPr>
          <a:lstStyle/>
          <a:p>
            <a:pPr marL="285750" indent="-285750">
              <a:buFont typeface="Wingdings" panose="05000000000000000000" pitchFamily="2" charset="2"/>
              <a:buChar char="Ø"/>
            </a:pPr>
            <a:r>
              <a:rPr lang="tr-TR" dirty="0" smtClean="0">
                <a:solidFill>
                  <a:srgbClr val="252629"/>
                </a:solidFill>
                <a:latin typeface="Century Gothic" pitchFamily="34" charset="0"/>
              </a:rPr>
              <a:t>Kurum </a:t>
            </a:r>
            <a:r>
              <a:rPr lang="tr-TR" dirty="0">
                <a:solidFill>
                  <a:srgbClr val="252629"/>
                </a:solidFill>
                <a:latin typeface="Century Gothic" pitchFamily="34" charset="0"/>
              </a:rPr>
              <a:t>ve birim arşiv belgelerinin tasnifi, sınıflandırılması, arşivlenmesi, saklama süresi dolan evrakların imha işlemlerinin yapılması, kurum içi ve kurum dışı yazışmaların takibinin yapılması vb. görevleri yürütmektedir.</a:t>
            </a:r>
          </a:p>
          <a:p>
            <a:pPr marL="285750" indent="-285750">
              <a:buFont typeface="Wingdings" panose="05000000000000000000" pitchFamily="2" charset="2"/>
              <a:buChar char="Ø"/>
            </a:pPr>
            <a:endParaRPr lang="tr-TR" dirty="0">
              <a:solidFill>
                <a:srgbClr val="252629"/>
              </a:solidFill>
              <a:latin typeface="Century Gothic" pitchFamily="34" charset="0"/>
            </a:endParaRPr>
          </a:p>
          <a:p>
            <a:pPr marL="285750" indent="-285750">
              <a:buFont typeface="Wingdings" panose="05000000000000000000" pitchFamily="2" charset="2"/>
              <a:buChar char="Ø"/>
            </a:pPr>
            <a:r>
              <a:rPr lang="tr-TR" dirty="0">
                <a:solidFill>
                  <a:srgbClr val="252629"/>
                </a:solidFill>
                <a:latin typeface="Century Gothic" pitchFamily="34" charset="0"/>
              </a:rPr>
              <a:t>Arşiv Koordinatörü Serpil ÜLGEN</a:t>
            </a:r>
          </a:p>
          <a:p>
            <a:endParaRPr lang="tr-TR" dirty="0"/>
          </a:p>
        </p:txBody>
      </p:sp>
      <p:sp>
        <p:nvSpPr>
          <p:cNvPr id="5" name="Metin kutusu 4"/>
          <p:cNvSpPr txBox="1"/>
          <p:nvPr/>
        </p:nvSpPr>
        <p:spPr>
          <a:xfrm>
            <a:off x="5791200" y="6362700"/>
            <a:ext cx="4038600" cy="381000"/>
          </a:xfrm>
          <a:prstGeom prst="rect">
            <a:avLst/>
          </a:prstGeom>
          <a:noFill/>
        </p:spPr>
        <p:txBody>
          <a:bodyPr wrap="square" rtlCol="0">
            <a:spAutoFit/>
          </a:bodyPr>
          <a:lstStyle/>
          <a:p>
            <a:r>
              <a:rPr lang="tr-TR" dirty="0"/>
              <a:t>https://arsiv.sakarya.edu.tr/</a:t>
            </a:r>
          </a:p>
        </p:txBody>
      </p:sp>
    </p:spTree>
    <p:extLst>
      <p:ext uri="{BB962C8B-B14F-4D97-AF65-F5344CB8AC3E}">
        <p14:creationId xmlns:p14="http://schemas.microsoft.com/office/powerpoint/2010/main" val="3365638161"/>
      </p:ext>
    </p:extLst>
  </p:cSld>
  <p:clrMapOvr>
    <a:masterClrMapping/>
  </p:clrMapOvr>
  <p:transition spd="slow">
    <p:cover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a:hlinkClick r:id="rId3" tooltip="https://tanitim.sakarya.edu.tr/kampusharitasi.pdf"/>
          </p:cNvPr>
          <p:cNvSpPr/>
          <p:nvPr/>
        </p:nvSpPr>
        <p:spPr>
          <a:xfrm>
            <a:off x="470361" y="420730"/>
            <a:ext cx="13433493" cy="6570118"/>
          </a:xfrm>
          <a:custGeom>
            <a:avLst/>
            <a:gdLst/>
            <a:ahLst/>
            <a:cxnLst/>
            <a:rect l="l" t="t" r="r" b="b"/>
            <a:pathLst>
              <a:path w="13433493" h="6570118">
                <a:moveTo>
                  <a:pt x="0" y="0"/>
                </a:moveTo>
                <a:lnTo>
                  <a:pt x="13433494" y="0"/>
                </a:lnTo>
                <a:lnTo>
                  <a:pt x="13433494" y="6570119"/>
                </a:lnTo>
                <a:lnTo>
                  <a:pt x="0" y="6570119"/>
                </a:lnTo>
                <a:lnTo>
                  <a:pt x="0" y="0"/>
                </a:lnTo>
                <a:close/>
              </a:path>
            </a:pathLst>
          </a:custGeom>
          <a:blipFill>
            <a:blip r:embed="rId4"/>
            <a:stretch>
              <a:fillRect b="-599"/>
            </a:stretch>
          </a:blipFill>
        </p:spPr>
      </p:sp>
      <p:sp>
        <p:nvSpPr>
          <p:cNvPr id="4" name="Freeform 4"/>
          <p:cNvSpPr/>
          <p:nvPr/>
        </p:nvSpPr>
        <p:spPr>
          <a:xfrm>
            <a:off x="13903855" y="420730"/>
            <a:ext cx="3873592" cy="4417669"/>
          </a:xfrm>
          <a:custGeom>
            <a:avLst/>
            <a:gdLst/>
            <a:ahLst/>
            <a:cxnLst/>
            <a:rect l="l" t="t" r="r" b="b"/>
            <a:pathLst>
              <a:path w="3873592" h="4417669">
                <a:moveTo>
                  <a:pt x="0" y="0"/>
                </a:moveTo>
                <a:lnTo>
                  <a:pt x="3873592" y="0"/>
                </a:lnTo>
                <a:lnTo>
                  <a:pt x="3873592" y="4417670"/>
                </a:lnTo>
                <a:lnTo>
                  <a:pt x="0" y="4417670"/>
                </a:lnTo>
                <a:lnTo>
                  <a:pt x="0" y="0"/>
                </a:lnTo>
                <a:close/>
              </a:path>
            </a:pathLst>
          </a:custGeom>
          <a:blipFill>
            <a:blip r:embed="rId5"/>
            <a:stretch>
              <a:fillRect/>
            </a:stretch>
          </a:blipFill>
        </p:spPr>
      </p:sp>
      <p:sp>
        <p:nvSpPr>
          <p:cNvPr id="5" name="Freeform 5"/>
          <p:cNvSpPr/>
          <p:nvPr/>
        </p:nvSpPr>
        <p:spPr>
          <a:xfrm>
            <a:off x="13903855" y="6994604"/>
            <a:ext cx="3873592" cy="505702"/>
          </a:xfrm>
          <a:custGeom>
            <a:avLst/>
            <a:gdLst/>
            <a:ahLst/>
            <a:cxnLst/>
            <a:rect l="l" t="t" r="r" b="b"/>
            <a:pathLst>
              <a:path w="3873592" h="505702">
                <a:moveTo>
                  <a:pt x="0" y="0"/>
                </a:moveTo>
                <a:lnTo>
                  <a:pt x="3873592" y="0"/>
                </a:lnTo>
                <a:lnTo>
                  <a:pt x="3873592" y="505702"/>
                </a:lnTo>
                <a:lnTo>
                  <a:pt x="0" y="505702"/>
                </a:lnTo>
                <a:lnTo>
                  <a:pt x="0" y="0"/>
                </a:lnTo>
                <a:close/>
              </a:path>
            </a:pathLst>
          </a:custGeom>
          <a:blipFill>
            <a:blip r:embed="rId6"/>
            <a:stretch>
              <a:fillRect l="-7947" t="-9488" r="-8984"/>
            </a:stretch>
          </a:blipFill>
        </p:spPr>
      </p:sp>
      <p:sp>
        <p:nvSpPr>
          <p:cNvPr id="6" name="Freeform 6"/>
          <p:cNvSpPr/>
          <p:nvPr/>
        </p:nvSpPr>
        <p:spPr>
          <a:xfrm>
            <a:off x="13903855" y="6309316"/>
            <a:ext cx="3873592" cy="685288"/>
          </a:xfrm>
          <a:custGeom>
            <a:avLst/>
            <a:gdLst/>
            <a:ahLst/>
            <a:cxnLst/>
            <a:rect l="l" t="t" r="r" b="b"/>
            <a:pathLst>
              <a:path w="3873592" h="685288">
                <a:moveTo>
                  <a:pt x="0" y="0"/>
                </a:moveTo>
                <a:lnTo>
                  <a:pt x="3873592" y="0"/>
                </a:lnTo>
                <a:lnTo>
                  <a:pt x="3873592" y="685288"/>
                </a:lnTo>
                <a:lnTo>
                  <a:pt x="0" y="685288"/>
                </a:lnTo>
                <a:lnTo>
                  <a:pt x="0" y="0"/>
                </a:lnTo>
                <a:close/>
              </a:path>
            </a:pathLst>
          </a:custGeom>
          <a:blipFill>
            <a:blip r:embed="rId7"/>
            <a:stretch>
              <a:fillRect l="-8578" r="-36391"/>
            </a:stretch>
          </a:blipFill>
        </p:spPr>
      </p:sp>
      <p:sp>
        <p:nvSpPr>
          <p:cNvPr id="7" name="Freeform 7"/>
          <p:cNvSpPr/>
          <p:nvPr/>
        </p:nvSpPr>
        <p:spPr>
          <a:xfrm>
            <a:off x="13903855" y="5575732"/>
            <a:ext cx="3873592" cy="733583"/>
          </a:xfrm>
          <a:custGeom>
            <a:avLst/>
            <a:gdLst/>
            <a:ahLst/>
            <a:cxnLst/>
            <a:rect l="l" t="t" r="r" b="b"/>
            <a:pathLst>
              <a:path w="3873592" h="733583">
                <a:moveTo>
                  <a:pt x="0" y="0"/>
                </a:moveTo>
                <a:lnTo>
                  <a:pt x="3873592" y="0"/>
                </a:lnTo>
                <a:lnTo>
                  <a:pt x="3873592" y="733584"/>
                </a:lnTo>
                <a:lnTo>
                  <a:pt x="0" y="733584"/>
                </a:lnTo>
                <a:lnTo>
                  <a:pt x="0" y="0"/>
                </a:lnTo>
                <a:close/>
              </a:path>
            </a:pathLst>
          </a:custGeom>
          <a:blipFill>
            <a:blip r:embed="rId8"/>
            <a:stretch>
              <a:fillRect l="-11248" r="-50658"/>
            </a:stretch>
          </a:blipFill>
        </p:spPr>
      </p:sp>
      <p:sp>
        <p:nvSpPr>
          <p:cNvPr id="8" name="Freeform 8"/>
          <p:cNvSpPr/>
          <p:nvPr/>
        </p:nvSpPr>
        <p:spPr>
          <a:xfrm>
            <a:off x="13903855" y="7500306"/>
            <a:ext cx="3873592" cy="599301"/>
          </a:xfrm>
          <a:custGeom>
            <a:avLst/>
            <a:gdLst/>
            <a:ahLst/>
            <a:cxnLst/>
            <a:rect l="l" t="t" r="r" b="b"/>
            <a:pathLst>
              <a:path w="3873592" h="599301">
                <a:moveTo>
                  <a:pt x="0" y="0"/>
                </a:moveTo>
                <a:lnTo>
                  <a:pt x="3873592" y="0"/>
                </a:lnTo>
                <a:lnTo>
                  <a:pt x="3873592" y="599300"/>
                </a:lnTo>
                <a:lnTo>
                  <a:pt x="0" y="599300"/>
                </a:lnTo>
                <a:lnTo>
                  <a:pt x="0" y="0"/>
                </a:lnTo>
                <a:close/>
              </a:path>
            </a:pathLst>
          </a:custGeom>
          <a:blipFill>
            <a:blip r:embed="rId9"/>
            <a:stretch>
              <a:fillRect r="-3553"/>
            </a:stretch>
          </a:blipFill>
        </p:spPr>
      </p:sp>
      <p:sp>
        <p:nvSpPr>
          <p:cNvPr id="9" name="Freeform 9"/>
          <p:cNvSpPr/>
          <p:nvPr/>
        </p:nvSpPr>
        <p:spPr>
          <a:xfrm>
            <a:off x="13903855" y="8810757"/>
            <a:ext cx="3873592" cy="664038"/>
          </a:xfrm>
          <a:custGeom>
            <a:avLst/>
            <a:gdLst/>
            <a:ahLst/>
            <a:cxnLst/>
            <a:rect l="l" t="t" r="r" b="b"/>
            <a:pathLst>
              <a:path w="3873592" h="664038">
                <a:moveTo>
                  <a:pt x="0" y="0"/>
                </a:moveTo>
                <a:lnTo>
                  <a:pt x="3873592" y="0"/>
                </a:lnTo>
                <a:lnTo>
                  <a:pt x="3873592" y="664038"/>
                </a:lnTo>
                <a:lnTo>
                  <a:pt x="0" y="664038"/>
                </a:lnTo>
                <a:lnTo>
                  <a:pt x="0" y="0"/>
                </a:lnTo>
                <a:close/>
              </a:path>
            </a:pathLst>
          </a:custGeom>
          <a:blipFill>
            <a:blip r:embed="rId10"/>
            <a:stretch>
              <a:fillRect l="-14887" t="-18723" r="-45070" b="-1587"/>
            </a:stretch>
          </a:blipFill>
        </p:spPr>
      </p:sp>
      <p:sp>
        <p:nvSpPr>
          <p:cNvPr id="10" name="Freeform 10"/>
          <p:cNvSpPr/>
          <p:nvPr/>
        </p:nvSpPr>
        <p:spPr>
          <a:xfrm>
            <a:off x="13903855" y="8099606"/>
            <a:ext cx="3873592" cy="711150"/>
          </a:xfrm>
          <a:custGeom>
            <a:avLst/>
            <a:gdLst/>
            <a:ahLst/>
            <a:cxnLst/>
            <a:rect l="l" t="t" r="r" b="b"/>
            <a:pathLst>
              <a:path w="3873592" h="711150">
                <a:moveTo>
                  <a:pt x="0" y="0"/>
                </a:moveTo>
                <a:lnTo>
                  <a:pt x="3873592" y="0"/>
                </a:lnTo>
                <a:lnTo>
                  <a:pt x="3873592" y="711151"/>
                </a:lnTo>
                <a:lnTo>
                  <a:pt x="0" y="711151"/>
                </a:lnTo>
                <a:lnTo>
                  <a:pt x="0" y="0"/>
                </a:lnTo>
                <a:close/>
              </a:path>
            </a:pathLst>
          </a:custGeom>
          <a:blipFill>
            <a:blip r:embed="rId11"/>
            <a:stretch>
              <a:fillRect l="-19850" t="-14885" r="-132253" b="-4600"/>
            </a:stretch>
          </a:blipFill>
        </p:spPr>
      </p:sp>
      <p:sp>
        <p:nvSpPr>
          <p:cNvPr id="11" name="Freeform 11"/>
          <p:cNvSpPr/>
          <p:nvPr/>
        </p:nvSpPr>
        <p:spPr>
          <a:xfrm>
            <a:off x="13903855" y="4838400"/>
            <a:ext cx="3873592" cy="737333"/>
          </a:xfrm>
          <a:custGeom>
            <a:avLst/>
            <a:gdLst/>
            <a:ahLst/>
            <a:cxnLst/>
            <a:rect l="l" t="t" r="r" b="b"/>
            <a:pathLst>
              <a:path w="3873592" h="737333">
                <a:moveTo>
                  <a:pt x="0" y="0"/>
                </a:moveTo>
                <a:lnTo>
                  <a:pt x="3873592" y="0"/>
                </a:lnTo>
                <a:lnTo>
                  <a:pt x="3873592" y="737332"/>
                </a:lnTo>
                <a:lnTo>
                  <a:pt x="0" y="737332"/>
                </a:lnTo>
                <a:lnTo>
                  <a:pt x="0" y="0"/>
                </a:lnTo>
                <a:close/>
              </a:path>
            </a:pathLst>
          </a:custGeom>
          <a:blipFill>
            <a:blip r:embed="rId12"/>
            <a:stretch>
              <a:fillRect l="-6211" t="-3105" b="-3105"/>
            </a:stretch>
          </a:blipFill>
        </p:spPr>
      </p:sp>
      <p:sp>
        <p:nvSpPr>
          <p:cNvPr id="12" name="TextBox 12"/>
          <p:cNvSpPr txBox="1"/>
          <p:nvPr/>
        </p:nvSpPr>
        <p:spPr>
          <a:xfrm>
            <a:off x="1028700" y="7842422"/>
            <a:ext cx="11996737" cy="1204053"/>
          </a:xfrm>
          <a:prstGeom prst="rect">
            <a:avLst/>
          </a:prstGeom>
        </p:spPr>
        <p:txBody>
          <a:bodyPr lIns="0" tIns="0" rIns="0" bIns="0" rtlCol="0" anchor="t">
            <a:spAutoFit/>
          </a:bodyPr>
          <a:lstStyle/>
          <a:p>
            <a:pPr algn="ctr">
              <a:lnSpc>
                <a:spcPts val="4760"/>
              </a:lnSpc>
            </a:pPr>
            <a:r>
              <a:rPr lang="en-US" sz="3400" b="1" dirty="0" err="1">
                <a:solidFill>
                  <a:srgbClr val="000000"/>
                </a:solidFill>
                <a:latin typeface="Comic Sans MS" panose="030F0702030302020204" pitchFamily="66" charset="0"/>
                <a:hlinkClick r:id="rId3"/>
              </a:rPr>
              <a:t>Detaylı</a:t>
            </a:r>
            <a:r>
              <a:rPr lang="en-US" sz="3400" b="1" dirty="0">
                <a:solidFill>
                  <a:srgbClr val="000000"/>
                </a:solidFill>
                <a:latin typeface="Comic Sans MS" panose="030F0702030302020204" pitchFamily="66" charset="0"/>
                <a:hlinkClick r:id="rId3"/>
              </a:rPr>
              <a:t> </a:t>
            </a:r>
            <a:r>
              <a:rPr lang="en-US" sz="3400" b="1" dirty="0" err="1">
                <a:solidFill>
                  <a:srgbClr val="000000"/>
                </a:solidFill>
                <a:latin typeface="Comic Sans MS" panose="030F0702030302020204" pitchFamily="66" charset="0"/>
                <a:hlinkClick r:id="rId3"/>
              </a:rPr>
              <a:t>harita</a:t>
            </a:r>
            <a:r>
              <a:rPr lang="en-US" sz="3400" b="1" dirty="0">
                <a:solidFill>
                  <a:srgbClr val="000000"/>
                </a:solidFill>
                <a:latin typeface="Comic Sans MS" panose="030F0702030302020204" pitchFamily="66" charset="0"/>
                <a:hlinkClick r:id="rId3"/>
              </a:rPr>
              <a:t> </a:t>
            </a:r>
            <a:r>
              <a:rPr lang="en-US" sz="3400" b="1" dirty="0" err="1">
                <a:solidFill>
                  <a:srgbClr val="000000"/>
                </a:solidFill>
                <a:latin typeface="Comic Sans MS" panose="030F0702030302020204" pitchFamily="66" charset="0"/>
                <a:hlinkClick r:id="rId3"/>
              </a:rPr>
              <a:t>için</a:t>
            </a:r>
            <a:endParaRPr lang="en-US" sz="3400" b="1" dirty="0">
              <a:solidFill>
                <a:srgbClr val="000000"/>
              </a:solidFill>
              <a:latin typeface="Comic Sans MS" panose="030F0702030302020204" pitchFamily="66" charset="0"/>
              <a:hlinkClick r:id="rId3"/>
            </a:endParaRPr>
          </a:p>
          <a:p>
            <a:pPr algn="ctr">
              <a:lnSpc>
                <a:spcPts val="4760"/>
              </a:lnSpc>
            </a:pPr>
            <a:r>
              <a:rPr lang="en-US" sz="3400" b="1" dirty="0">
                <a:solidFill>
                  <a:srgbClr val="000000"/>
                </a:solidFill>
                <a:latin typeface="Comic Sans MS" panose="030F0702030302020204" pitchFamily="66" charset="0"/>
                <a:hlinkClick r:id="rId3"/>
              </a:rPr>
              <a:t>https://tanitim.sakarya.edu.tr/kampusharitasi.pdf</a:t>
            </a:r>
            <a:endParaRPr lang="en-US" sz="3400" b="1" dirty="0">
              <a:solidFill>
                <a:srgbClr val="000000"/>
              </a:solidFill>
              <a:latin typeface="Comic Sans MS" panose="030F0702030302020204" pitchFamily="66"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57200" y="-13007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4" name="Metin kutusu 3"/>
          <p:cNvSpPr txBox="1"/>
          <p:nvPr/>
        </p:nvSpPr>
        <p:spPr>
          <a:xfrm>
            <a:off x="1295400" y="2628900"/>
            <a:ext cx="11277600" cy="1754326"/>
          </a:xfrm>
          <a:prstGeom prst="rect">
            <a:avLst/>
          </a:prstGeom>
          <a:noFill/>
        </p:spPr>
        <p:txBody>
          <a:bodyPr wrap="square" rtlCol="0">
            <a:spAutoFit/>
          </a:bodyPr>
          <a:lstStyle/>
          <a:p>
            <a:pPr marL="285750" indent="-285750">
              <a:buFont typeface="Wingdings" panose="05000000000000000000" pitchFamily="2" charset="2"/>
              <a:buChar char="Ø"/>
            </a:pPr>
            <a:r>
              <a:rPr lang="tr-TR" dirty="0" smtClean="0"/>
              <a:t>Yükseköğretim Üst Kuruluşları İle Yükseköğretim Kurumlarının İdari Teşkilatı Hakkında Kanun Hükmünde Kararname, T.C. Resmi Gazete, 18228 , 21 Kasım 1983.</a:t>
            </a:r>
          </a:p>
          <a:p>
            <a:pPr marL="285750" indent="-285750">
              <a:buFont typeface="Wingdings" panose="05000000000000000000" pitchFamily="2" charset="2"/>
              <a:buChar char="Ø"/>
            </a:pPr>
            <a:endParaRPr lang="tr-TR" dirty="0" smtClean="0"/>
          </a:p>
          <a:p>
            <a:pPr marL="285750" indent="-285750">
              <a:buFont typeface="Wingdings" panose="05000000000000000000" pitchFamily="2" charset="2"/>
              <a:buChar char="Ø"/>
            </a:pPr>
            <a:r>
              <a:rPr lang="tr-TR" dirty="0" smtClean="0"/>
              <a:t>Yükseköğretim Kanunu, T.C. </a:t>
            </a:r>
            <a:r>
              <a:rPr lang="tr-TR" dirty="0"/>
              <a:t>Resmi Gazete, </a:t>
            </a:r>
            <a:r>
              <a:rPr lang="tr-TR" dirty="0" smtClean="0"/>
              <a:t>2547, 4 Kasım 1981.</a:t>
            </a:r>
            <a:endParaRPr lang="tr-TR" dirty="0"/>
          </a:p>
          <a:p>
            <a:pPr marL="285750" indent="-285750">
              <a:buFont typeface="Wingdings" panose="05000000000000000000" pitchFamily="2" charset="2"/>
              <a:buChar char="Ø"/>
            </a:pPr>
            <a:endParaRPr lang="tr-TR" dirty="0"/>
          </a:p>
          <a:p>
            <a:pPr marL="285750" indent="-285750">
              <a:buFont typeface="Wingdings" panose="05000000000000000000" pitchFamily="2" charset="2"/>
              <a:buChar char="Ø"/>
            </a:pPr>
            <a:r>
              <a:rPr lang="tr-TR" dirty="0"/>
              <a:t>https://www.sakarya.edu.tr/</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412" y="-419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aphicFrame>
        <p:nvGraphicFramePr>
          <p:cNvPr id="3" name="Diyagram 2"/>
          <p:cNvGraphicFramePr/>
          <p:nvPr>
            <p:extLst>
              <p:ext uri="{D42A27DB-BD31-4B8C-83A1-F6EECF244321}">
                <p14:modId xmlns:p14="http://schemas.microsoft.com/office/powerpoint/2010/main" val="1830110570"/>
              </p:ext>
            </p:extLst>
          </p:nvPr>
        </p:nvGraphicFramePr>
        <p:xfrm>
          <a:off x="3048000" y="1079500"/>
          <a:ext cx="12192000" cy="812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Metin kutusu 3"/>
          <p:cNvSpPr txBox="1"/>
          <p:nvPr/>
        </p:nvSpPr>
        <p:spPr>
          <a:xfrm>
            <a:off x="1447800" y="3893403"/>
            <a:ext cx="2362200" cy="830997"/>
          </a:xfrm>
          <a:prstGeom prst="rect">
            <a:avLst/>
          </a:prstGeom>
          <a:noFill/>
        </p:spPr>
        <p:txBody>
          <a:bodyPr wrap="square" rtlCol="0">
            <a:spAutoFit/>
          </a:bodyPr>
          <a:lstStyle/>
          <a:p>
            <a:r>
              <a:rPr lang="tr-TR" sz="4800" dirty="0" smtClean="0">
                <a:latin typeface="Algerian" panose="04020705040A02060702" pitchFamily="82" charset="0"/>
              </a:rPr>
              <a:t>VİZYON</a:t>
            </a:r>
            <a:endParaRPr lang="tr-TR" sz="4800" dirty="0">
              <a:latin typeface="Algerian" panose="04020705040A02060702" pitchFamily="82" charset="0"/>
            </a:endParaRPr>
          </a:p>
        </p:txBody>
      </p:sp>
      <p:sp>
        <p:nvSpPr>
          <p:cNvPr id="18" name="Metin kutusu 17"/>
          <p:cNvSpPr txBox="1"/>
          <p:nvPr/>
        </p:nvSpPr>
        <p:spPr>
          <a:xfrm>
            <a:off x="14630400" y="5372100"/>
            <a:ext cx="2438400" cy="830997"/>
          </a:xfrm>
          <a:prstGeom prst="rect">
            <a:avLst/>
          </a:prstGeom>
          <a:noFill/>
        </p:spPr>
        <p:txBody>
          <a:bodyPr wrap="square" rtlCol="0">
            <a:spAutoFit/>
          </a:bodyPr>
          <a:lstStyle/>
          <a:p>
            <a:r>
              <a:rPr lang="tr-TR" sz="4800" dirty="0" smtClean="0">
                <a:latin typeface="Algerian" panose="04020705040A02060702" pitchFamily="82" charset="0"/>
              </a:rPr>
              <a:t>MİSYON</a:t>
            </a:r>
            <a:endParaRPr lang="tr-TR" dirty="0">
              <a:latin typeface="Algerian" panose="04020705040A02060702" pitchFamily="82"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19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27" name="Group 21"/>
          <p:cNvGrpSpPr>
            <a:grpSpLocks noChangeAspect="1"/>
          </p:cNvGrpSpPr>
          <p:nvPr/>
        </p:nvGrpSpPr>
        <p:grpSpPr>
          <a:xfrm>
            <a:off x="10668000" y="2488611"/>
            <a:ext cx="3505200" cy="3035345"/>
            <a:chOff x="0" y="0"/>
            <a:chExt cx="4282440" cy="3708400"/>
          </a:xfrm>
        </p:grpSpPr>
        <p:sp>
          <p:nvSpPr>
            <p:cNvPr id="28" name="Freeform 22"/>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t="-30442" b="-45996"/>
              </a:stretch>
            </a:blipFill>
          </p:spPr>
        </p:sp>
      </p:grpSp>
      <p:grpSp>
        <p:nvGrpSpPr>
          <p:cNvPr id="30" name="Group 23"/>
          <p:cNvGrpSpPr/>
          <p:nvPr/>
        </p:nvGrpSpPr>
        <p:grpSpPr>
          <a:xfrm>
            <a:off x="14532014" y="2858366"/>
            <a:ext cx="3549571" cy="1147918"/>
            <a:chOff x="0" y="-47626"/>
            <a:chExt cx="4732762" cy="1530558"/>
          </a:xfrm>
        </p:grpSpPr>
        <p:sp>
          <p:nvSpPr>
            <p:cNvPr id="31" name="TextBox 24"/>
            <p:cNvSpPr txBox="1"/>
            <p:nvPr/>
          </p:nvSpPr>
          <p:spPr>
            <a:xfrm>
              <a:off x="23700" y="-47626"/>
              <a:ext cx="4709062" cy="969807"/>
            </a:xfrm>
            <a:prstGeom prst="rect">
              <a:avLst/>
            </a:prstGeom>
          </p:spPr>
          <p:txBody>
            <a:bodyPr lIns="0" tIns="0" rIns="0" bIns="0" rtlCol="0" anchor="t">
              <a:spAutoFit/>
            </a:bodyPr>
            <a:lstStyle/>
            <a:p>
              <a:pPr algn="ctr">
                <a:lnSpc>
                  <a:spcPts val="2949"/>
                </a:lnSpc>
              </a:pPr>
              <a:r>
                <a:rPr lang="en-US" sz="2107" dirty="0">
                  <a:solidFill>
                    <a:srgbClr val="313131"/>
                  </a:solidFill>
                  <a:latin typeface="Archivo Black"/>
                </a:rPr>
                <a:t>Prof. Dr. </a:t>
              </a:r>
            </a:p>
            <a:p>
              <a:pPr algn="ctr">
                <a:lnSpc>
                  <a:spcPts val="2949"/>
                </a:lnSpc>
              </a:pPr>
              <a:r>
                <a:rPr lang="en-US" sz="2107" dirty="0" err="1">
                  <a:solidFill>
                    <a:srgbClr val="313131"/>
                  </a:solidFill>
                  <a:latin typeface="Archivo Black"/>
                </a:rPr>
                <a:t>Hamza</a:t>
              </a:r>
              <a:r>
                <a:rPr lang="en-US" sz="2107" dirty="0">
                  <a:solidFill>
                    <a:srgbClr val="313131"/>
                  </a:solidFill>
                  <a:latin typeface="Archivo Black"/>
                </a:rPr>
                <a:t> AL</a:t>
              </a:r>
            </a:p>
          </p:txBody>
        </p:sp>
        <p:sp>
          <p:nvSpPr>
            <p:cNvPr id="32" name="TextBox 25"/>
            <p:cNvSpPr txBox="1"/>
            <p:nvPr/>
          </p:nvSpPr>
          <p:spPr>
            <a:xfrm>
              <a:off x="0" y="1063397"/>
              <a:ext cx="4709062" cy="419535"/>
            </a:xfrm>
            <a:prstGeom prst="rect">
              <a:avLst/>
            </a:prstGeom>
          </p:spPr>
          <p:txBody>
            <a:bodyPr lIns="0" tIns="0" rIns="0" bIns="0" rtlCol="0" anchor="t">
              <a:spAutoFit/>
            </a:bodyPr>
            <a:lstStyle/>
            <a:p>
              <a:pPr algn="ctr">
                <a:lnSpc>
                  <a:spcPts val="2668"/>
                </a:lnSpc>
              </a:pPr>
              <a:r>
                <a:rPr lang="en-US" sz="1906" dirty="0" err="1">
                  <a:solidFill>
                    <a:srgbClr val="313131"/>
                  </a:solidFill>
                  <a:latin typeface="Archivo Narrow"/>
                </a:rPr>
                <a:t>Rektör</a:t>
              </a:r>
              <a:endParaRPr lang="en-US" sz="1906" dirty="0">
                <a:solidFill>
                  <a:srgbClr val="313131"/>
                </a:solidFill>
                <a:latin typeface="Archivo Narrow"/>
              </a:endParaRPr>
            </a:p>
          </p:txBody>
        </p:sp>
      </p:grpSp>
      <p:grpSp>
        <p:nvGrpSpPr>
          <p:cNvPr id="33" name="Group 15"/>
          <p:cNvGrpSpPr/>
          <p:nvPr/>
        </p:nvGrpSpPr>
        <p:grpSpPr>
          <a:xfrm>
            <a:off x="-293185" y="342901"/>
            <a:ext cx="8877387" cy="8539088"/>
            <a:chOff x="0" y="0"/>
            <a:chExt cx="7041607" cy="10422868"/>
          </a:xfrm>
        </p:grpSpPr>
        <p:sp>
          <p:nvSpPr>
            <p:cNvPr id="34" name="Freeform 16"/>
            <p:cNvSpPr/>
            <p:nvPr/>
          </p:nvSpPr>
          <p:spPr>
            <a:xfrm>
              <a:off x="0" y="0"/>
              <a:ext cx="7041607" cy="2178929"/>
            </a:xfrm>
            <a:custGeom>
              <a:avLst/>
              <a:gdLst/>
              <a:ahLst/>
              <a:cxnLst/>
              <a:rect l="l" t="t" r="r" b="b"/>
              <a:pathLst>
                <a:path w="7041607" h="2178929">
                  <a:moveTo>
                    <a:pt x="0" y="0"/>
                  </a:moveTo>
                  <a:lnTo>
                    <a:pt x="7041607" y="0"/>
                  </a:lnTo>
                  <a:lnTo>
                    <a:pt x="7041607" y="2178929"/>
                  </a:lnTo>
                  <a:lnTo>
                    <a:pt x="0" y="2178929"/>
                  </a:lnTo>
                  <a:lnTo>
                    <a:pt x="0" y="0"/>
                  </a:lnTo>
                  <a:close/>
                </a:path>
              </a:pathLst>
            </a:custGeom>
            <a:blipFill>
              <a:blip r:embed="rId4">
                <a:extLst>
                  <a:ext uri="{96DAC541-7B7A-43D3-8B79-37D633B846F1}">
                    <asvg:svgBlip xmlns="" xmlns:asvg="http://schemas.microsoft.com/office/drawing/2016/SVG/main" r:embed="rId5"/>
                  </a:ext>
                </a:extLst>
              </a:blip>
              <a:stretch>
                <a:fillRect b="-238736"/>
              </a:stretch>
            </a:blipFill>
          </p:spPr>
        </p:sp>
        <p:sp>
          <p:nvSpPr>
            <p:cNvPr id="35" name="Freeform 17"/>
            <p:cNvSpPr/>
            <p:nvPr/>
          </p:nvSpPr>
          <p:spPr>
            <a:xfrm>
              <a:off x="0" y="8535428"/>
              <a:ext cx="7041607" cy="1887440"/>
            </a:xfrm>
            <a:custGeom>
              <a:avLst/>
              <a:gdLst/>
              <a:ahLst/>
              <a:cxnLst/>
              <a:rect l="l" t="t" r="r" b="b"/>
              <a:pathLst>
                <a:path w="7041607" h="1887440">
                  <a:moveTo>
                    <a:pt x="0" y="0"/>
                  </a:moveTo>
                  <a:lnTo>
                    <a:pt x="7041607" y="0"/>
                  </a:lnTo>
                  <a:lnTo>
                    <a:pt x="7041607" y="1887440"/>
                  </a:lnTo>
                  <a:lnTo>
                    <a:pt x="0" y="1887440"/>
                  </a:lnTo>
                  <a:lnTo>
                    <a:pt x="0" y="0"/>
                  </a:lnTo>
                  <a:close/>
                </a:path>
              </a:pathLst>
            </a:custGeom>
            <a:blipFill>
              <a:blip r:embed="rId4">
                <a:extLst>
                  <a:ext uri="{96DAC541-7B7A-43D3-8B79-37D633B846F1}">
                    <asvg:svgBlip xmlns="" xmlns:asvg="http://schemas.microsoft.com/office/drawing/2016/SVG/main" r:embed="rId5"/>
                  </a:ext>
                </a:extLst>
              </a:blip>
              <a:stretch>
                <a:fillRect t="-291050"/>
              </a:stretch>
            </a:blipFill>
          </p:spPr>
        </p:sp>
        <p:sp>
          <p:nvSpPr>
            <p:cNvPr id="36" name="Freeform 18"/>
            <p:cNvSpPr/>
            <p:nvPr/>
          </p:nvSpPr>
          <p:spPr>
            <a:xfrm>
              <a:off x="0" y="2085188"/>
              <a:ext cx="7041607" cy="3371568"/>
            </a:xfrm>
            <a:custGeom>
              <a:avLst/>
              <a:gdLst/>
              <a:ahLst/>
              <a:cxnLst/>
              <a:rect l="l" t="t" r="r" b="b"/>
              <a:pathLst>
                <a:path w="7041607" h="3371568">
                  <a:moveTo>
                    <a:pt x="0" y="0"/>
                  </a:moveTo>
                  <a:lnTo>
                    <a:pt x="7041607" y="0"/>
                  </a:lnTo>
                  <a:lnTo>
                    <a:pt x="7041607" y="3371568"/>
                  </a:lnTo>
                  <a:lnTo>
                    <a:pt x="0" y="3371568"/>
                  </a:lnTo>
                  <a:lnTo>
                    <a:pt x="0" y="0"/>
                  </a:lnTo>
                  <a:close/>
                </a:path>
              </a:pathLst>
            </a:custGeom>
            <a:blipFill>
              <a:blip r:embed="rId4">
                <a:extLst>
                  <a:ext uri="{96DAC541-7B7A-43D3-8B79-37D633B846F1}">
                    <asvg:svgBlip xmlns="" xmlns:asvg="http://schemas.microsoft.com/office/drawing/2016/SVG/main" r:embed="rId5"/>
                  </a:ext>
                </a:extLst>
              </a:blip>
              <a:stretch>
                <a:fillRect t="-64106" b="-54807"/>
              </a:stretch>
            </a:blipFill>
          </p:spPr>
        </p:sp>
        <p:sp>
          <p:nvSpPr>
            <p:cNvPr id="37" name="Freeform 19"/>
            <p:cNvSpPr/>
            <p:nvPr/>
          </p:nvSpPr>
          <p:spPr>
            <a:xfrm>
              <a:off x="0" y="5207564"/>
              <a:ext cx="7041607" cy="3371568"/>
            </a:xfrm>
            <a:custGeom>
              <a:avLst/>
              <a:gdLst/>
              <a:ahLst/>
              <a:cxnLst/>
              <a:rect l="l" t="t" r="r" b="b"/>
              <a:pathLst>
                <a:path w="7041607" h="3371568">
                  <a:moveTo>
                    <a:pt x="0" y="0"/>
                  </a:moveTo>
                  <a:lnTo>
                    <a:pt x="7041607" y="0"/>
                  </a:lnTo>
                  <a:lnTo>
                    <a:pt x="7041607" y="3371568"/>
                  </a:lnTo>
                  <a:lnTo>
                    <a:pt x="0" y="3371568"/>
                  </a:lnTo>
                  <a:lnTo>
                    <a:pt x="0" y="0"/>
                  </a:lnTo>
                  <a:close/>
                </a:path>
              </a:pathLst>
            </a:custGeom>
            <a:blipFill>
              <a:blip r:embed="rId4">
                <a:extLst>
                  <a:ext uri="{96DAC541-7B7A-43D3-8B79-37D633B846F1}">
                    <asvg:svgBlip xmlns="" xmlns:asvg="http://schemas.microsoft.com/office/drawing/2016/SVG/main" r:embed="rId5"/>
                  </a:ext>
                </a:extLst>
              </a:blip>
              <a:stretch>
                <a:fillRect t="-64106" b="-54807"/>
              </a:stretch>
            </a:blipFill>
          </p:spPr>
        </p:sp>
      </p:grpSp>
      <p:sp>
        <p:nvSpPr>
          <p:cNvPr id="26" name="TextBox 26"/>
          <p:cNvSpPr txBox="1"/>
          <p:nvPr/>
        </p:nvSpPr>
        <p:spPr>
          <a:xfrm>
            <a:off x="1219200" y="2324100"/>
            <a:ext cx="6553200" cy="5899051"/>
          </a:xfrm>
          <a:prstGeom prst="rect">
            <a:avLst/>
          </a:prstGeom>
        </p:spPr>
        <p:txBody>
          <a:bodyPr wrap="square" lIns="0" tIns="0" rIns="0" bIns="0" rtlCol="0" anchor="t">
            <a:spAutoFit/>
          </a:bodyPr>
          <a:lstStyle/>
          <a:p>
            <a:pPr marL="285750" indent="-285750" algn="just">
              <a:lnSpc>
                <a:spcPts val="2293"/>
              </a:lnSpc>
              <a:buFont typeface="Wingdings" pitchFamily="2" charset="2"/>
              <a:buChar char="Ø"/>
            </a:pPr>
            <a:r>
              <a:rPr lang="tr-TR" dirty="0">
                <a:latin typeface="Century Gothic" pitchFamily="34" charset="0"/>
              </a:rPr>
              <a:t>D</a:t>
            </a:r>
            <a:r>
              <a:rPr lang="tr-TR" dirty="0" smtClean="0">
                <a:latin typeface="Century Gothic" pitchFamily="34" charset="0"/>
              </a:rPr>
              <a:t>evlet </a:t>
            </a:r>
            <a:r>
              <a:rPr lang="tr-TR" dirty="0">
                <a:latin typeface="Century Gothic" pitchFamily="34" charset="0"/>
              </a:rPr>
              <a:t>ve vakıf üniversitelerine rektör, </a:t>
            </a:r>
            <a:r>
              <a:rPr lang="tr-TR" b="1" i="1" dirty="0">
                <a:latin typeface="Century Gothic" pitchFamily="34" charset="0"/>
              </a:rPr>
              <a:t>Cumhurbaşkanınca</a:t>
            </a:r>
            <a:r>
              <a:rPr lang="tr-TR" dirty="0">
                <a:latin typeface="Century Gothic" pitchFamily="34" charset="0"/>
              </a:rPr>
              <a:t> </a:t>
            </a:r>
            <a:r>
              <a:rPr lang="tr-TR" dirty="0" smtClean="0">
                <a:latin typeface="Century Gothic" pitchFamily="34" charset="0"/>
              </a:rPr>
              <a:t>atanır.</a:t>
            </a:r>
          </a:p>
          <a:p>
            <a:pPr marL="285750" indent="-285750" algn="just">
              <a:lnSpc>
                <a:spcPts val="2293"/>
              </a:lnSpc>
              <a:buFont typeface="Wingdings" pitchFamily="2" charset="2"/>
              <a:buChar char="Ø"/>
            </a:pPr>
            <a:endParaRPr lang="tr-TR" dirty="0" smtClean="0">
              <a:latin typeface="Century Gothic" pitchFamily="34" charset="0"/>
            </a:endParaRPr>
          </a:p>
          <a:p>
            <a:pPr marL="285750" indent="-285750" algn="just">
              <a:lnSpc>
                <a:spcPts val="2293"/>
              </a:lnSpc>
              <a:buFont typeface="Wingdings" pitchFamily="2" charset="2"/>
              <a:buChar char="Ø"/>
            </a:pPr>
            <a:r>
              <a:rPr lang="tr-TR" dirty="0">
                <a:latin typeface="Century Gothic" pitchFamily="34" charset="0"/>
              </a:rPr>
              <a:t>Rektörün görev süresi </a:t>
            </a:r>
            <a:r>
              <a:rPr lang="tr-TR" b="1" i="1" dirty="0">
                <a:latin typeface="Century Gothic" pitchFamily="34" charset="0"/>
              </a:rPr>
              <a:t>dört yıldır</a:t>
            </a:r>
            <a:r>
              <a:rPr lang="tr-TR" dirty="0">
                <a:latin typeface="Century Gothic" pitchFamily="34" charset="0"/>
              </a:rPr>
              <a:t>. Süresi sona erenler aynı yöntemle yeniden atanabilirler. Ancak iki dönemden fazla rektörlük yapılamaz</a:t>
            </a:r>
            <a:r>
              <a:rPr lang="tr-TR" dirty="0" smtClean="0">
                <a:latin typeface="Century Gothic" pitchFamily="34" charset="0"/>
              </a:rPr>
              <a:t>.</a:t>
            </a:r>
          </a:p>
          <a:p>
            <a:pPr marL="285750" indent="-285750" algn="just">
              <a:lnSpc>
                <a:spcPts val="2293"/>
              </a:lnSpc>
              <a:buFont typeface="Wingdings" pitchFamily="2" charset="2"/>
              <a:buChar char="Ø"/>
            </a:pPr>
            <a:endParaRPr lang="tr-TR" dirty="0">
              <a:latin typeface="Century Gothic" pitchFamily="34" charset="0"/>
            </a:endParaRPr>
          </a:p>
          <a:p>
            <a:pPr marL="285750" indent="-285750" algn="just">
              <a:lnSpc>
                <a:spcPts val="2293"/>
              </a:lnSpc>
              <a:buFont typeface="Wingdings" pitchFamily="2" charset="2"/>
              <a:buChar char="Ø"/>
            </a:pPr>
            <a:r>
              <a:rPr lang="tr-TR" b="1" u="sng" dirty="0" smtClean="0">
                <a:latin typeface="Century Gothic" pitchFamily="34" charset="0"/>
              </a:rPr>
              <a:t>Görevi</a:t>
            </a:r>
            <a:r>
              <a:rPr lang="tr-TR" b="1" dirty="0" smtClean="0">
                <a:latin typeface="Century Gothic" pitchFamily="34" charset="0"/>
              </a:rPr>
              <a:t>: </a:t>
            </a:r>
            <a:r>
              <a:rPr lang="tr-TR" dirty="0" smtClean="0">
                <a:latin typeface="Century Gothic" pitchFamily="34" charset="0"/>
              </a:rPr>
              <a:t>Üniversitenin </a:t>
            </a:r>
            <a:r>
              <a:rPr lang="tr-TR" dirty="0">
                <a:latin typeface="Century Gothic" pitchFamily="34" charset="0"/>
              </a:rPr>
              <a:t>ve bağlı birimlerinin öğretim kapasitesinin rasyonel bir şekilde kullanılmasında ve geliştirilmesinde, öğrencilere gerekli sosyal hizmetlerin sağlanmasında, gerektiği zaman güvenlik önlemlerinin alınmasında, eğitim - öğretim, bilimsel araştırma ve yayım faaliyetlerinin devlet kalkınma plan, ilke ve hedefleri doğrultusunda planlanıp yürütülmesinde, bilimsel ve idari gözetim ve denetimin yapılmasında ve bu görevlerin alt birimlere aktarılmasında, takip ve kontrol edilmesinde ve sonuçlarının alınmasında birinci derecede yetkili ve sorumludur. </a:t>
            </a:r>
            <a:endParaRPr lang="tr-TR" dirty="0" smtClean="0">
              <a:latin typeface="Century Gothic" pitchFamily="34" charset="0"/>
            </a:endParaRPr>
          </a:p>
          <a:p>
            <a:pPr algn="just">
              <a:lnSpc>
                <a:spcPts val="2293"/>
              </a:lnSpc>
            </a:pPr>
            <a:endParaRPr lang="tr-TR" sz="1600" spc="24" dirty="0">
              <a:solidFill>
                <a:srgbClr val="313131"/>
              </a:solidFill>
              <a:latin typeface="Arialle"/>
            </a:endParaRPr>
          </a:p>
          <a:p>
            <a:pPr algn="just">
              <a:lnSpc>
                <a:spcPts val="2293"/>
              </a:lnSpc>
            </a:pPr>
            <a:endParaRPr lang="en-US" sz="1638" spc="24" dirty="0">
              <a:solidFill>
                <a:srgbClr val="313131"/>
              </a:solidFill>
              <a:latin typeface="Arialle"/>
            </a:endParaRPr>
          </a:p>
        </p:txBody>
      </p:sp>
      <p:sp>
        <p:nvSpPr>
          <p:cNvPr id="25" name="TextBox 25"/>
          <p:cNvSpPr txBox="1"/>
          <p:nvPr/>
        </p:nvSpPr>
        <p:spPr>
          <a:xfrm>
            <a:off x="2368813" y="1164597"/>
            <a:ext cx="4328618" cy="346249"/>
          </a:xfrm>
          <a:prstGeom prst="rect">
            <a:avLst/>
          </a:prstGeom>
        </p:spPr>
        <p:txBody>
          <a:bodyPr wrap="square" lIns="0" tIns="0" rIns="0" bIns="0" rtlCol="0" anchor="t">
            <a:spAutoFit/>
          </a:bodyPr>
          <a:lstStyle/>
          <a:p>
            <a:pPr algn="ctr">
              <a:lnSpc>
                <a:spcPts val="2668"/>
              </a:lnSpc>
            </a:pPr>
            <a:r>
              <a:rPr lang="en-US" sz="1906" dirty="0" smtClean="0">
                <a:solidFill>
                  <a:srgbClr val="313131"/>
                </a:solidFill>
                <a:latin typeface="Algerian" pitchFamily="82" charset="0"/>
              </a:rPr>
              <a:t>R</a:t>
            </a:r>
            <a:r>
              <a:rPr lang="tr-TR" sz="1906" dirty="0" smtClean="0">
                <a:solidFill>
                  <a:srgbClr val="313131"/>
                </a:solidFill>
                <a:latin typeface="Algerian" pitchFamily="82" charset="0"/>
              </a:rPr>
              <a:t>EKTÖR HAKKINDA KISA BİLGİ</a:t>
            </a:r>
            <a:endParaRPr lang="en-US" sz="1906" dirty="0">
              <a:solidFill>
                <a:srgbClr val="313131"/>
              </a:solidFill>
              <a:latin typeface="Algerian" pitchFamily="82" charset="0"/>
            </a:endParaRPr>
          </a:p>
        </p:txBody>
      </p:sp>
      <p:sp>
        <p:nvSpPr>
          <p:cNvPr id="3" name="Metin kutusu 2"/>
          <p:cNvSpPr txBox="1"/>
          <p:nvPr/>
        </p:nvSpPr>
        <p:spPr>
          <a:xfrm>
            <a:off x="838200" y="9005612"/>
            <a:ext cx="4572000" cy="369332"/>
          </a:xfrm>
          <a:prstGeom prst="rect">
            <a:avLst/>
          </a:prstGeom>
          <a:noFill/>
        </p:spPr>
        <p:txBody>
          <a:bodyPr wrap="square" rtlCol="0">
            <a:spAutoFit/>
          </a:bodyPr>
          <a:lstStyle/>
          <a:p>
            <a:r>
              <a:rPr lang="tr-TR" dirty="0"/>
              <a:t>https://www.sakarya.edu.tr/rektor-s8.html</a:t>
            </a:r>
          </a:p>
        </p:txBody>
      </p:sp>
    </p:spTree>
    <p:extLst>
      <p:ext uri="{BB962C8B-B14F-4D97-AF65-F5344CB8AC3E}">
        <p14:creationId xmlns:p14="http://schemas.microsoft.com/office/powerpoint/2010/main" val="40606746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965" y="2402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27" name="Group 21"/>
          <p:cNvGrpSpPr>
            <a:grpSpLocks noChangeAspect="1"/>
          </p:cNvGrpSpPr>
          <p:nvPr/>
        </p:nvGrpSpPr>
        <p:grpSpPr>
          <a:xfrm>
            <a:off x="6879028" y="2913866"/>
            <a:ext cx="2895600" cy="2507459"/>
            <a:chOff x="0" y="0"/>
            <a:chExt cx="4282440" cy="3708400"/>
          </a:xfrm>
        </p:grpSpPr>
        <p:sp>
          <p:nvSpPr>
            <p:cNvPr id="28" name="Freeform 22"/>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t="-7628" b="-33073"/>
              </a:stretch>
            </a:blipFill>
          </p:spPr>
        </p:sp>
      </p:grpSp>
      <p:grpSp>
        <p:nvGrpSpPr>
          <p:cNvPr id="30" name="Group 26"/>
          <p:cNvGrpSpPr>
            <a:grpSpLocks noChangeAspect="1"/>
          </p:cNvGrpSpPr>
          <p:nvPr/>
        </p:nvGrpSpPr>
        <p:grpSpPr>
          <a:xfrm>
            <a:off x="12954000" y="2917435"/>
            <a:ext cx="2914382" cy="2523724"/>
            <a:chOff x="0" y="0"/>
            <a:chExt cx="4282440" cy="3708400"/>
          </a:xfrm>
        </p:grpSpPr>
        <p:sp>
          <p:nvSpPr>
            <p:cNvPr id="31" name="Freeform 2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4"/>
              <a:stretch>
                <a:fillRect t="-30599" b="-30599"/>
              </a:stretch>
            </a:blipFill>
          </p:spPr>
        </p:sp>
      </p:grpSp>
      <p:grpSp>
        <p:nvGrpSpPr>
          <p:cNvPr id="39" name="Group 15"/>
          <p:cNvGrpSpPr/>
          <p:nvPr/>
        </p:nvGrpSpPr>
        <p:grpSpPr>
          <a:xfrm>
            <a:off x="457200" y="1036952"/>
            <a:ext cx="6138057" cy="8145148"/>
            <a:chOff x="0" y="0"/>
            <a:chExt cx="7041607" cy="10422868"/>
          </a:xfrm>
        </p:grpSpPr>
        <p:sp>
          <p:nvSpPr>
            <p:cNvPr id="40" name="Freeform 16"/>
            <p:cNvSpPr/>
            <p:nvPr/>
          </p:nvSpPr>
          <p:spPr>
            <a:xfrm>
              <a:off x="0" y="0"/>
              <a:ext cx="7041607" cy="2178929"/>
            </a:xfrm>
            <a:custGeom>
              <a:avLst/>
              <a:gdLst/>
              <a:ahLst/>
              <a:cxnLst/>
              <a:rect l="l" t="t" r="r" b="b"/>
              <a:pathLst>
                <a:path w="7041607" h="2178929">
                  <a:moveTo>
                    <a:pt x="0" y="0"/>
                  </a:moveTo>
                  <a:lnTo>
                    <a:pt x="7041607" y="0"/>
                  </a:lnTo>
                  <a:lnTo>
                    <a:pt x="7041607" y="2178929"/>
                  </a:lnTo>
                  <a:lnTo>
                    <a:pt x="0" y="2178929"/>
                  </a:lnTo>
                  <a:lnTo>
                    <a:pt x="0" y="0"/>
                  </a:lnTo>
                  <a:close/>
                </a:path>
              </a:pathLst>
            </a:custGeom>
            <a:blipFill>
              <a:blip r:embed="rId5">
                <a:extLst>
                  <a:ext uri="{96DAC541-7B7A-43D3-8B79-37D633B846F1}">
                    <asvg:svgBlip xmlns="" xmlns:asvg="http://schemas.microsoft.com/office/drawing/2016/SVG/main" r:embed="rId6"/>
                  </a:ext>
                </a:extLst>
              </a:blip>
              <a:stretch>
                <a:fillRect b="-238736"/>
              </a:stretch>
            </a:blipFill>
          </p:spPr>
        </p:sp>
        <p:sp>
          <p:nvSpPr>
            <p:cNvPr id="41" name="Freeform 17"/>
            <p:cNvSpPr/>
            <p:nvPr/>
          </p:nvSpPr>
          <p:spPr>
            <a:xfrm>
              <a:off x="0" y="8535428"/>
              <a:ext cx="7041607" cy="1887440"/>
            </a:xfrm>
            <a:custGeom>
              <a:avLst/>
              <a:gdLst/>
              <a:ahLst/>
              <a:cxnLst/>
              <a:rect l="l" t="t" r="r" b="b"/>
              <a:pathLst>
                <a:path w="7041607" h="1887440">
                  <a:moveTo>
                    <a:pt x="0" y="0"/>
                  </a:moveTo>
                  <a:lnTo>
                    <a:pt x="7041607" y="0"/>
                  </a:lnTo>
                  <a:lnTo>
                    <a:pt x="7041607" y="1887440"/>
                  </a:lnTo>
                  <a:lnTo>
                    <a:pt x="0" y="1887440"/>
                  </a:lnTo>
                  <a:lnTo>
                    <a:pt x="0" y="0"/>
                  </a:lnTo>
                  <a:close/>
                </a:path>
              </a:pathLst>
            </a:custGeom>
            <a:blipFill>
              <a:blip r:embed="rId5">
                <a:extLst>
                  <a:ext uri="{96DAC541-7B7A-43D3-8B79-37D633B846F1}">
                    <asvg:svgBlip xmlns="" xmlns:asvg="http://schemas.microsoft.com/office/drawing/2016/SVG/main" r:embed="rId6"/>
                  </a:ext>
                </a:extLst>
              </a:blip>
              <a:stretch>
                <a:fillRect t="-291050"/>
              </a:stretch>
            </a:blipFill>
          </p:spPr>
        </p:sp>
        <p:sp>
          <p:nvSpPr>
            <p:cNvPr id="42" name="Freeform 18"/>
            <p:cNvSpPr/>
            <p:nvPr/>
          </p:nvSpPr>
          <p:spPr>
            <a:xfrm>
              <a:off x="0" y="2085188"/>
              <a:ext cx="7041607" cy="3371568"/>
            </a:xfrm>
            <a:custGeom>
              <a:avLst/>
              <a:gdLst/>
              <a:ahLst/>
              <a:cxnLst/>
              <a:rect l="l" t="t" r="r" b="b"/>
              <a:pathLst>
                <a:path w="7041607" h="3371568">
                  <a:moveTo>
                    <a:pt x="0" y="0"/>
                  </a:moveTo>
                  <a:lnTo>
                    <a:pt x="7041607" y="0"/>
                  </a:lnTo>
                  <a:lnTo>
                    <a:pt x="7041607" y="3371568"/>
                  </a:lnTo>
                  <a:lnTo>
                    <a:pt x="0" y="3371568"/>
                  </a:lnTo>
                  <a:lnTo>
                    <a:pt x="0" y="0"/>
                  </a:lnTo>
                  <a:close/>
                </a:path>
              </a:pathLst>
            </a:custGeom>
            <a:blipFill>
              <a:blip r:embed="rId5">
                <a:extLst>
                  <a:ext uri="{96DAC541-7B7A-43D3-8B79-37D633B846F1}">
                    <asvg:svgBlip xmlns="" xmlns:asvg="http://schemas.microsoft.com/office/drawing/2016/SVG/main" r:embed="rId6"/>
                  </a:ext>
                </a:extLst>
              </a:blip>
              <a:stretch>
                <a:fillRect t="-64106" b="-54807"/>
              </a:stretch>
            </a:blipFill>
          </p:spPr>
        </p:sp>
        <p:sp>
          <p:nvSpPr>
            <p:cNvPr id="43" name="Freeform 19"/>
            <p:cNvSpPr/>
            <p:nvPr/>
          </p:nvSpPr>
          <p:spPr>
            <a:xfrm>
              <a:off x="0" y="5207564"/>
              <a:ext cx="7041607" cy="3371568"/>
            </a:xfrm>
            <a:custGeom>
              <a:avLst/>
              <a:gdLst/>
              <a:ahLst/>
              <a:cxnLst/>
              <a:rect l="l" t="t" r="r" b="b"/>
              <a:pathLst>
                <a:path w="7041607" h="3371568">
                  <a:moveTo>
                    <a:pt x="0" y="0"/>
                  </a:moveTo>
                  <a:lnTo>
                    <a:pt x="7041607" y="0"/>
                  </a:lnTo>
                  <a:lnTo>
                    <a:pt x="7041607" y="3371568"/>
                  </a:lnTo>
                  <a:lnTo>
                    <a:pt x="0" y="3371568"/>
                  </a:lnTo>
                  <a:lnTo>
                    <a:pt x="0" y="0"/>
                  </a:lnTo>
                  <a:close/>
                </a:path>
              </a:pathLst>
            </a:custGeom>
            <a:blipFill>
              <a:blip r:embed="rId5">
                <a:extLst>
                  <a:ext uri="{96DAC541-7B7A-43D3-8B79-37D633B846F1}">
                    <asvg:svgBlip xmlns="" xmlns:asvg="http://schemas.microsoft.com/office/drawing/2016/SVG/main" r:embed="rId6"/>
                  </a:ext>
                </a:extLst>
              </a:blip>
              <a:stretch>
                <a:fillRect t="-64106" b="-54807"/>
              </a:stretch>
            </a:blipFill>
          </p:spPr>
        </p:sp>
      </p:grpSp>
      <p:grpSp>
        <p:nvGrpSpPr>
          <p:cNvPr id="33" name="Group 23"/>
          <p:cNvGrpSpPr/>
          <p:nvPr/>
        </p:nvGrpSpPr>
        <p:grpSpPr>
          <a:xfrm>
            <a:off x="9006065" y="5046107"/>
            <a:ext cx="3549571" cy="1160856"/>
            <a:chOff x="0" y="-47625"/>
            <a:chExt cx="4732762" cy="1547809"/>
          </a:xfrm>
        </p:grpSpPr>
        <p:sp>
          <p:nvSpPr>
            <p:cNvPr id="34" name="TextBox 24"/>
            <p:cNvSpPr txBox="1"/>
            <p:nvPr/>
          </p:nvSpPr>
          <p:spPr>
            <a:xfrm>
              <a:off x="23700" y="-47625"/>
              <a:ext cx="4709062" cy="953253"/>
            </a:xfrm>
            <a:prstGeom prst="rect">
              <a:avLst/>
            </a:prstGeom>
          </p:spPr>
          <p:txBody>
            <a:bodyPr lIns="0" tIns="0" rIns="0" bIns="0" rtlCol="0" anchor="t">
              <a:spAutoFit/>
            </a:bodyPr>
            <a:lstStyle/>
            <a:p>
              <a:pPr algn="ctr">
                <a:lnSpc>
                  <a:spcPts val="2949"/>
                </a:lnSpc>
              </a:pPr>
              <a:r>
                <a:rPr lang="en-US" dirty="0">
                  <a:solidFill>
                    <a:srgbClr val="313131"/>
                  </a:solidFill>
                  <a:latin typeface="Archivo Black"/>
                </a:rPr>
                <a:t>Prof. Dr. </a:t>
              </a:r>
            </a:p>
            <a:p>
              <a:pPr algn="ctr">
                <a:lnSpc>
                  <a:spcPts val="2949"/>
                </a:lnSpc>
              </a:pPr>
              <a:r>
                <a:rPr lang="tr-TR" dirty="0" smtClean="0">
                  <a:solidFill>
                    <a:srgbClr val="313131"/>
                  </a:solidFill>
                  <a:latin typeface="Archivo Black"/>
                </a:rPr>
                <a:t>Emrah DOĞAN</a:t>
              </a:r>
              <a:endParaRPr lang="en-US" dirty="0">
                <a:solidFill>
                  <a:srgbClr val="313131"/>
                </a:solidFill>
                <a:latin typeface="Archivo Black"/>
              </a:endParaRPr>
            </a:p>
          </p:txBody>
        </p:sp>
        <p:sp>
          <p:nvSpPr>
            <p:cNvPr id="35" name="TextBox 25"/>
            <p:cNvSpPr txBox="1"/>
            <p:nvPr/>
          </p:nvSpPr>
          <p:spPr>
            <a:xfrm>
              <a:off x="0" y="1063397"/>
              <a:ext cx="4709062" cy="436787"/>
            </a:xfrm>
            <a:prstGeom prst="rect">
              <a:avLst/>
            </a:prstGeom>
          </p:spPr>
          <p:txBody>
            <a:bodyPr lIns="0" tIns="0" rIns="0" bIns="0" rtlCol="0" anchor="t">
              <a:spAutoFit/>
            </a:bodyPr>
            <a:lstStyle/>
            <a:p>
              <a:pPr algn="ctr">
                <a:lnSpc>
                  <a:spcPts val="2668"/>
                </a:lnSpc>
              </a:pPr>
              <a:r>
                <a:rPr lang="en-US" sz="1906" dirty="0" err="1" smtClean="0">
                  <a:solidFill>
                    <a:srgbClr val="313131"/>
                  </a:solidFill>
                  <a:latin typeface="Archivo Narrow"/>
                </a:rPr>
                <a:t>Rektör</a:t>
              </a:r>
              <a:r>
                <a:rPr lang="tr-TR" sz="1906" dirty="0" smtClean="0">
                  <a:solidFill>
                    <a:srgbClr val="313131"/>
                  </a:solidFill>
                  <a:latin typeface="Archivo Narrow"/>
                </a:rPr>
                <a:t> Yardımcısı</a:t>
              </a:r>
              <a:endParaRPr lang="en-US" sz="1906" dirty="0">
                <a:solidFill>
                  <a:srgbClr val="313131"/>
                </a:solidFill>
                <a:latin typeface="Archivo Narrow"/>
              </a:endParaRPr>
            </a:p>
          </p:txBody>
        </p:sp>
      </p:grpSp>
      <p:grpSp>
        <p:nvGrpSpPr>
          <p:cNvPr id="36" name="Group 23"/>
          <p:cNvGrpSpPr/>
          <p:nvPr/>
        </p:nvGrpSpPr>
        <p:grpSpPr>
          <a:xfrm>
            <a:off x="15163800" y="4942625"/>
            <a:ext cx="3124200" cy="1160856"/>
            <a:chOff x="0" y="-47625"/>
            <a:chExt cx="4732762" cy="1547809"/>
          </a:xfrm>
        </p:grpSpPr>
        <p:sp>
          <p:nvSpPr>
            <p:cNvPr id="37" name="TextBox 24"/>
            <p:cNvSpPr txBox="1"/>
            <p:nvPr/>
          </p:nvSpPr>
          <p:spPr>
            <a:xfrm>
              <a:off x="23700" y="-47625"/>
              <a:ext cx="4709062" cy="953253"/>
            </a:xfrm>
            <a:prstGeom prst="rect">
              <a:avLst/>
            </a:prstGeom>
          </p:spPr>
          <p:txBody>
            <a:bodyPr lIns="0" tIns="0" rIns="0" bIns="0" rtlCol="0" anchor="t">
              <a:spAutoFit/>
            </a:bodyPr>
            <a:lstStyle/>
            <a:p>
              <a:pPr algn="ctr">
                <a:lnSpc>
                  <a:spcPts val="2949"/>
                </a:lnSpc>
              </a:pPr>
              <a:r>
                <a:rPr lang="en-US" dirty="0">
                  <a:solidFill>
                    <a:srgbClr val="313131"/>
                  </a:solidFill>
                  <a:latin typeface="Archivo Black"/>
                </a:rPr>
                <a:t>Prof. Dr. </a:t>
              </a:r>
            </a:p>
            <a:p>
              <a:pPr algn="ctr">
                <a:lnSpc>
                  <a:spcPts val="2949"/>
                </a:lnSpc>
              </a:pPr>
              <a:r>
                <a:rPr lang="tr-TR" dirty="0" smtClean="0">
                  <a:solidFill>
                    <a:srgbClr val="313131"/>
                  </a:solidFill>
                  <a:latin typeface="Archivo Black"/>
                </a:rPr>
                <a:t>Özer KÖSEOĞLU</a:t>
              </a:r>
              <a:endParaRPr lang="en-US" dirty="0">
                <a:solidFill>
                  <a:srgbClr val="313131"/>
                </a:solidFill>
                <a:latin typeface="Archivo Black"/>
              </a:endParaRPr>
            </a:p>
          </p:txBody>
        </p:sp>
        <p:sp>
          <p:nvSpPr>
            <p:cNvPr id="38" name="TextBox 25"/>
            <p:cNvSpPr txBox="1"/>
            <p:nvPr/>
          </p:nvSpPr>
          <p:spPr>
            <a:xfrm>
              <a:off x="0" y="1063397"/>
              <a:ext cx="4709062" cy="436787"/>
            </a:xfrm>
            <a:prstGeom prst="rect">
              <a:avLst/>
            </a:prstGeom>
          </p:spPr>
          <p:txBody>
            <a:bodyPr lIns="0" tIns="0" rIns="0" bIns="0" rtlCol="0" anchor="t">
              <a:spAutoFit/>
            </a:bodyPr>
            <a:lstStyle/>
            <a:p>
              <a:pPr algn="ctr">
                <a:lnSpc>
                  <a:spcPts val="2668"/>
                </a:lnSpc>
              </a:pPr>
              <a:r>
                <a:rPr lang="en-US" sz="1906" dirty="0" err="1" smtClean="0">
                  <a:solidFill>
                    <a:srgbClr val="313131"/>
                  </a:solidFill>
                  <a:latin typeface="Archivo Narrow"/>
                </a:rPr>
                <a:t>Rektör</a:t>
              </a:r>
              <a:r>
                <a:rPr lang="tr-TR" sz="1906" dirty="0" smtClean="0">
                  <a:solidFill>
                    <a:srgbClr val="313131"/>
                  </a:solidFill>
                  <a:latin typeface="Archivo Narrow"/>
                </a:rPr>
                <a:t> Yardımcısı</a:t>
              </a:r>
              <a:endParaRPr lang="en-US" sz="1906" dirty="0">
                <a:solidFill>
                  <a:srgbClr val="313131"/>
                </a:solidFill>
                <a:latin typeface="Archivo Narrow"/>
              </a:endParaRPr>
            </a:p>
          </p:txBody>
        </p:sp>
      </p:grpSp>
      <p:sp>
        <p:nvSpPr>
          <p:cNvPr id="26" name="TextBox 26"/>
          <p:cNvSpPr txBox="1"/>
          <p:nvPr/>
        </p:nvSpPr>
        <p:spPr>
          <a:xfrm>
            <a:off x="1394236" y="2724438"/>
            <a:ext cx="3939764" cy="4719241"/>
          </a:xfrm>
          <a:prstGeom prst="rect">
            <a:avLst/>
          </a:prstGeom>
        </p:spPr>
        <p:txBody>
          <a:bodyPr wrap="square" lIns="0" tIns="0" rIns="0" bIns="0" rtlCol="0" anchor="t">
            <a:spAutoFit/>
          </a:bodyPr>
          <a:lstStyle/>
          <a:p>
            <a:pPr marL="285750" indent="-285750" algn="just">
              <a:lnSpc>
                <a:spcPts val="2293"/>
              </a:lnSpc>
              <a:buFont typeface="Wingdings" pitchFamily="2" charset="2"/>
              <a:buChar char="Ø"/>
            </a:pPr>
            <a:endParaRPr lang="tr-TR" dirty="0" smtClean="0">
              <a:latin typeface="Century Gothic" pitchFamily="34" charset="0"/>
            </a:endParaRPr>
          </a:p>
          <a:p>
            <a:pPr marL="285750" indent="-285750" algn="just">
              <a:lnSpc>
                <a:spcPts val="2293"/>
              </a:lnSpc>
              <a:buFont typeface="Wingdings" pitchFamily="2" charset="2"/>
              <a:buChar char="Ø"/>
            </a:pPr>
            <a:r>
              <a:rPr lang="tr-TR" dirty="0">
                <a:latin typeface="Century Gothic" pitchFamily="34" charset="0"/>
              </a:rPr>
              <a:t>Rektör yardımcıları, rektör tarafından atanır.</a:t>
            </a:r>
          </a:p>
          <a:p>
            <a:pPr algn="just">
              <a:lnSpc>
                <a:spcPts val="2293"/>
              </a:lnSpc>
            </a:pPr>
            <a:endParaRPr lang="tr-TR" dirty="0">
              <a:latin typeface="Century Gothic" pitchFamily="34" charset="0"/>
            </a:endParaRPr>
          </a:p>
          <a:p>
            <a:pPr marL="285750" indent="-285750" algn="just">
              <a:lnSpc>
                <a:spcPts val="2293"/>
              </a:lnSpc>
              <a:buFont typeface="Wingdings" pitchFamily="2" charset="2"/>
              <a:buChar char="Ø"/>
            </a:pPr>
            <a:r>
              <a:rPr lang="tr-TR" dirty="0" smtClean="0">
                <a:latin typeface="Century Gothic" pitchFamily="34" charset="0"/>
              </a:rPr>
              <a:t>Rektör</a:t>
            </a:r>
            <a:r>
              <a:rPr lang="tr-TR" dirty="0">
                <a:latin typeface="Century Gothic" pitchFamily="34" charset="0"/>
              </a:rPr>
              <a:t>, çalışmalarında kendisine yardım etmek üzere, üniversitenin aylıklı profesörleri arasından </a:t>
            </a:r>
            <a:r>
              <a:rPr lang="tr-TR" b="1" i="1" dirty="0">
                <a:latin typeface="Century Gothic" pitchFamily="34" charset="0"/>
              </a:rPr>
              <a:t>en çok üç kişiyi</a:t>
            </a:r>
            <a:r>
              <a:rPr lang="tr-TR" dirty="0">
                <a:latin typeface="Century Gothic" pitchFamily="34" charset="0"/>
              </a:rPr>
              <a:t> kendi rektörlük görev süresiyle sınırlı olmak kaydıyla rektör yardımcısı olarak </a:t>
            </a:r>
            <a:r>
              <a:rPr lang="tr-TR" dirty="0" smtClean="0">
                <a:latin typeface="Century Gothic" pitchFamily="34" charset="0"/>
              </a:rPr>
              <a:t>seçer.</a:t>
            </a:r>
          </a:p>
          <a:p>
            <a:pPr algn="just">
              <a:lnSpc>
                <a:spcPts val="2293"/>
              </a:lnSpc>
            </a:pPr>
            <a:endParaRPr lang="tr-TR" dirty="0">
              <a:latin typeface="Century Gothic" pitchFamily="34" charset="0"/>
            </a:endParaRPr>
          </a:p>
          <a:p>
            <a:pPr marL="285750" indent="-285750" algn="just">
              <a:lnSpc>
                <a:spcPts val="2293"/>
              </a:lnSpc>
              <a:buFont typeface="Wingdings" pitchFamily="2" charset="2"/>
              <a:buChar char="Ø"/>
            </a:pPr>
            <a:r>
              <a:rPr lang="tr-TR" dirty="0" smtClean="0">
                <a:latin typeface="Century Gothic" pitchFamily="34" charset="0"/>
              </a:rPr>
              <a:t>Rektör</a:t>
            </a:r>
            <a:r>
              <a:rPr lang="tr-TR" dirty="0">
                <a:latin typeface="Century Gothic" pitchFamily="34" charset="0"/>
              </a:rPr>
              <a:t>, görevi başında olmadığı zaman yardımcılarından birisini yerine vekil bırakır. </a:t>
            </a:r>
            <a:endParaRPr lang="tr-TR" dirty="0" smtClean="0">
              <a:latin typeface="Century Gothic" pitchFamily="34" charset="0"/>
            </a:endParaRPr>
          </a:p>
          <a:p>
            <a:pPr algn="just">
              <a:lnSpc>
                <a:spcPts val="2293"/>
              </a:lnSpc>
            </a:pPr>
            <a:endParaRPr lang="en-US" spc="24" dirty="0">
              <a:solidFill>
                <a:srgbClr val="313131"/>
              </a:solidFill>
              <a:latin typeface="Century Gothic" pitchFamily="34" charset="0"/>
            </a:endParaRPr>
          </a:p>
        </p:txBody>
      </p:sp>
      <p:sp>
        <p:nvSpPr>
          <p:cNvPr id="44" name="TextBox 25"/>
          <p:cNvSpPr txBox="1"/>
          <p:nvPr/>
        </p:nvSpPr>
        <p:spPr>
          <a:xfrm>
            <a:off x="1394236" y="1854050"/>
            <a:ext cx="4328618" cy="664606"/>
          </a:xfrm>
          <a:prstGeom prst="rect">
            <a:avLst/>
          </a:prstGeom>
        </p:spPr>
        <p:txBody>
          <a:bodyPr wrap="square" lIns="0" tIns="0" rIns="0" bIns="0" rtlCol="0" anchor="t">
            <a:spAutoFit/>
          </a:bodyPr>
          <a:lstStyle/>
          <a:p>
            <a:pPr algn="ctr">
              <a:lnSpc>
                <a:spcPts val="2668"/>
              </a:lnSpc>
            </a:pPr>
            <a:r>
              <a:rPr lang="en-US" sz="1906" dirty="0" smtClean="0">
                <a:solidFill>
                  <a:srgbClr val="313131"/>
                </a:solidFill>
                <a:latin typeface="Algerian" pitchFamily="82" charset="0"/>
              </a:rPr>
              <a:t>R</a:t>
            </a:r>
            <a:r>
              <a:rPr lang="tr-TR" sz="1906" dirty="0" smtClean="0">
                <a:solidFill>
                  <a:srgbClr val="313131"/>
                </a:solidFill>
                <a:latin typeface="Algerian" pitchFamily="82" charset="0"/>
              </a:rPr>
              <a:t>EKTÖR yardımcıları </a:t>
            </a:r>
          </a:p>
          <a:p>
            <a:pPr algn="ctr">
              <a:lnSpc>
                <a:spcPts val="2668"/>
              </a:lnSpc>
            </a:pPr>
            <a:r>
              <a:rPr lang="tr-TR" sz="1906" dirty="0" smtClean="0">
                <a:solidFill>
                  <a:srgbClr val="313131"/>
                </a:solidFill>
                <a:latin typeface="Algerian" pitchFamily="82" charset="0"/>
              </a:rPr>
              <a:t>HAKKINDA KISA BİLGİ</a:t>
            </a:r>
            <a:endParaRPr lang="en-US" sz="1906" dirty="0">
              <a:solidFill>
                <a:srgbClr val="313131"/>
              </a:solidFill>
              <a:latin typeface="Algerian" pitchFamily="82" charset="0"/>
            </a:endParaRPr>
          </a:p>
        </p:txBody>
      </p:sp>
      <p:sp>
        <p:nvSpPr>
          <p:cNvPr id="4" name="Metin kutusu 3"/>
          <p:cNvSpPr txBox="1"/>
          <p:nvPr/>
        </p:nvSpPr>
        <p:spPr>
          <a:xfrm>
            <a:off x="762000" y="9445545"/>
            <a:ext cx="6244302" cy="369332"/>
          </a:xfrm>
          <a:prstGeom prst="rect">
            <a:avLst/>
          </a:prstGeom>
          <a:noFill/>
        </p:spPr>
        <p:txBody>
          <a:bodyPr wrap="square" rtlCol="0">
            <a:spAutoFit/>
          </a:bodyPr>
          <a:lstStyle/>
          <a:p>
            <a:r>
              <a:rPr lang="tr-TR" dirty="0"/>
              <a:t>https://www.sakarya.edu.tr/rektor-yardimcilari-s9.html</a:t>
            </a:r>
          </a:p>
        </p:txBody>
      </p:sp>
    </p:spTree>
    <p:extLst>
      <p:ext uri="{BB962C8B-B14F-4D97-AF65-F5344CB8AC3E}">
        <p14:creationId xmlns:p14="http://schemas.microsoft.com/office/powerpoint/2010/main" val="38193486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5" name="TextBox 5"/>
          <p:cNvSpPr txBox="1"/>
          <p:nvPr/>
        </p:nvSpPr>
        <p:spPr>
          <a:xfrm>
            <a:off x="10322591" y="1559230"/>
            <a:ext cx="5795316" cy="7168539"/>
          </a:xfrm>
          <a:prstGeom prst="rect">
            <a:avLst/>
          </a:prstGeom>
        </p:spPr>
        <p:txBody>
          <a:bodyPr lIns="0" tIns="0" rIns="0" bIns="0" rtlCol="0" anchor="t">
            <a:spAutoFit/>
          </a:bodyPr>
          <a:lstStyle/>
          <a:p>
            <a:pPr marL="458470" lvl="1" indent="-285750">
              <a:lnSpc>
                <a:spcPts val="4000"/>
              </a:lnSpc>
              <a:buFont typeface="Wingdings" pitchFamily="2" charset="2"/>
              <a:buChar char="ü"/>
            </a:pPr>
            <a:r>
              <a:rPr lang="en-US" sz="1600" spc="256" dirty="0">
                <a:solidFill>
                  <a:srgbClr val="000000"/>
                </a:solidFill>
                <a:latin typeface="Century Gothic" pitchFamily="34" charset="0"/>
              </a:rPr>
              <a:t>Bilgisayar ve Bilişim Bilimleri Fakültesi</a:t>
            </a:r>
          </a:p>
          <a:p>
            <a:pPr marL="458470" lvl="1" indent="-285750">
              <a:lnSpc>
                <a:spcPts val="4000"/>
              </a:lnSpc>
              <a:buFont typeface="Wingdings" pitchFamily="2" charset="2"/>
              <a:buChar char="ü"/>
            </a:pPr>
            <a:r>
              <a:rPr lang="en-US" sz="1600" spc="256" dirty="0">
                <a:solidFill>
                  <a:srgbClr val="000000"/>
                </a:solidFill>
                <a:latin typeface="Century Gothic" pitchFamily="34" charset="0"/>
              </a:rPr>
              <a:t>Eğitim Fakültesi</a:t>
            </a:r>
          </a:p>
          <a:p>
            <a:pPr marL="458470" lvl="1" indent="-285750">
              <a:lnSpc>
                <a:spcPts val="4000"/>
              </a:lnSpc>
              <a:buFont typeface="Wingdings" pitchFamily="2" charset="2"/>
              <a:buChar char="ü"/>
            </a:pPr>
            <a:r>
              <a:rPr lang="en-US" sz="1600" spc="256" dirty="0">
                <a:solidFill>
                  <a:srgbClr val="000000"/>
                </a:solidFill>
                <a:latin typeface="Century Gothic" pitchFamily="34" charset="0"/>
              </a:rPr>
              <a:t>Fen Fakültesi</a:t>
            </a:r>
          </a:p>
          <a:p>
            <a:pPr marL="458470" lvl="1" indent="-285750">
              <a:lnSpc>
                <a:spcPts val="4000"/>
              </a:lnSpc>
              <a:buFont typeface="Wingdings" pitchFamily="2" charset="2"/>
              <a:buChar char="ü"/>
            </a:pPr>
            <a:r>
              <a:rPr lang="en-US" sz="1600" spc="256" dirty="0" err="1">
                <a:solidFill>
                  <a:srgbClr val="000000"/>
                </a:solidFill>
                <a:latin typeface="Century Gothic" pitchFamily="34" charset="0"/>
              </a:rPr>
              <a:t>İnsan</a:t>
            </a:r>
            <a:r>
              <a:rPr lang="en-US" sz="1600" spc="256" dirty="0">
                <a:solidFill>
                  <a:srgbClr val="000000"/>
                </a:solidFill>
                <a:latin typeface="Century Gothic" pitchFamily="34" charset="0"/>
              </a:rPr>
              <a:t> ve </a:t>
            </a:r>
            <a:r>
              <a:rPr lang="en-US" sz="1600" spc="256" dirty="0" err="1">
                <a:solidFill>
                  <a:srgbClr val="000000"/>
                </a:solidFill>
                <a:latin typeface="Century Gothic" pitchFamily="34" charset="0"/>
              </a:rPr>
              <a:t>Toplum</a:t>
            </a:r>
            <a:r>
              <a:rPr lang="en-US" sz="1600" spc="256" dirty="0">
                <a:solidFill>
                  <a:srgbClr val="000000"/>
                </a:solidFill>
                <a:latin typeface="Century Gothic" pitchFamily="34" charset="0"/>
              </a:rPr>
              <a:t> Bilimleri Fakültesi</a:t>
            </a:r>
          </a:p>
          <a:p>
            <a:pPr marL="458470" lvl="1" indent="-285750">
              <a:lnSpc>
                <a:spcPts val="4000"/>
              </a:lnSpc>
              <a:buFont typeface="Wingdings" pitchFamily="2" charset="2"/>
              <a:buChar char="ü"/>
            </a:pPr>
            <a:r>
              <a:rPr lang="en-US" sz="1600" spc="256" dirty="0" err="1">
                <a:solidFill>
                  <a:srgbClr val="000000"/>
                </a:solidFill>
                <a:latin typeface="Century Gothic" pitchFamily="34" charset="0"/>
              </a:rPr>
              <a:t>Hukuk</a:t>
            </a:r>
            <a:r>
              <a:rPr lang="en-US" sz="1600" spc="256" dirty="0">
                <a:solidFill>
                  <a:srgbClr val="000000"/>
                </a:solidFill>
                <a:latin typeface="Century Gothic" pitchFamily="34" charset="0"/>
              </a:rPr>
              <a:t> Fakültesi</a:t>
            </a:r>
          </a:p>
          <a:p>
            <a:pPr marL="458470" lvl="1" indent="-285750">
              <a:lnSpc>
                <a:spcPts val="4000"/>
              </a:lnSpc>
              <a:buFont typeface="Wingdings" pitchFamily="2" charset="2"/>
              <a:buChar char="ü"/>
            </a:pPr>
            <a:r>
              <a:rPr lang="en-US" sz="1600" spc="256" dirty="0" err="1">
                <a:solidFill>
                  <a:srgbClr val="000000"/>
                </a:solidFill>
                <a:latin typeface="Century Gothic" pitchFamily="34" charset="0"/>
              </a:rPr>
              <a:t>Sağlık</a:t>
            </a:r>
            <a:r>
              <a:rPr lang="en-US" sz="1600" spc="256" dirty="0">
                <a:solidFill>
                  <a:srgbClr val="000000"/>
                </a:solidFill>
                <a:latin typeface="Century Gothic" pitchFamily="34" charset="0"/>
              </a:rPr>
              <a:t> Bilimleri Fakültesi</a:t>
            </a:r>
          </a:p>
          <a:p>
            <a:pPr marL="458470" lvl="1" indent="-285750">
              <a:lnSpc>
                <a:spcPts val="4000"/>
              </a:lnSpc>
              <a:buFont typeface="Wingdings" pitchFamily="2" charset="2"/>
              <a:buChar char="ü"/>
            </a:pPr>
            <a:r>
              <a:rPr lang="en-US" sz="1600" spc="256" dirty="0" err="1">
                <a:solidFill>
                  <a:srgbClr val="000000"/>
                </a:solidFill>
                <a:latin typeface="Century Gothic" pitchFamily="34" charset="0"/>
              </a:rPr>
              <a:t>Diş</a:t>
            </a:r>
            <a:r>
              <a:rPr lang="en-US" sz="1600" spc="256" dirty="0">
                <a:solidFill>
                  <a:srgbClr val="000000"/>
                </a:solidFill>
                <a:latin typeface="Century Gothic" pitchFamily="34" charset="0"/>
              </a:rPr>
              <a:t> </a:t>
            </a:r>
            <a:r>
              <a:rPr lang="en-US" sz="1600" spc="256" dirty="0" err="1">
                <a:solidFill>
                  <a:srgbClr val="000000"/>
                </a:solidFill>
                <a:latin typeface="Century Gothic" pitchFamily="34" charset="0"/>
              </a:rPr>
              <a:t>Hekimliği</a:t>
            </a:r>
            <a:r>
              <a:rPr lang="en-US" sz="1600" spc="256" dirty="0">
                <a:solidFill>
                  <a:srgbClr val="000000"/>
                </a:solidFill>
                <a:latin typeface="Century Gothic" pitchFamily="34" charset="0"/>
              </a:rPr>
              <a:t> Fakültesi</a:t>
            </a:r>
          </a:p>
          <a:p>
            <a:pPr marL="458470" lvl="1" indent="-285750">
              <a:lnSpc>
                <a:spcPts val="4000"/>
              </a:lnSpc>
              <a:buFont typeface="Wingdings" pitchFamily="2" charset="2"/>
              <a:buChar char="ü"/>
            </a:pPr>
            <a:r>
              <a:rPr lang="en-US" sz="1600" spc="256" dirty="0" err="1">
                <a:solidFill>
                  <a:srgbClr val="000000"/>
                </a:solidFill>
                <a:latin typeface="Century Gothic" pitchFamily="34" charset="0"/>
              </a:rPr>
              <a:t>Sanat</a:t>
            </a:r>
            <a:r>
              <a:rPr lang="en-US" sz="1600" spc="256" dirty="0">
                <a:solidFill>
                  <a:srgbClr val="000000"/>
                </a:solidFill>
                <a:latin typeface="Century Gothic" pitchFamily="34" charset="0"/>
              </a:rPr>
              <a:t> </a:t>
            </a:r>
            <a:r>
              <a:rPr lang="en-US" sz="1600" spc="256" dirty="0" err="1">
                <a:solidFill>
                  <a:srgbClr val="000000"/>
                </a:solidFill>
                <a:latin typeface="Century Gothic" pitchFamily="34" charset="0"/>
              </a:rPr>
              <a:t>Tasarım</a:t>
            </a:r>
            <a:r>
              <a:rPr lang="en-US" sz="1600" spc="256" dirty="0">
                <a:solidFill>
                  <a:srgbClr val="000000"/>
                </a:solidFill>
                <a:latin typeface="Century Gothic" pitchFamily="34" charset="0"/>
              </a:rPr>
              <a:t> ve </a:t>
            </a:r>
            <a:r>
              <a:rPr lang="en-US" sz="1600" spc="256" dirty="0" err="1">
                <a:solidFill>
                  <a:srgbClr val="000000"/>
                </a:solidFill>
                <a:latin typeface="Century Gothic" pitchFamily="34" charset="0"/>
              </a:rPr>
              <a:t>Mimarlık</a:t>
            </a:r>
            <a:r>
              <a:rPr lang="en-US" sz="1600" spc="256" dirty="0">
                <a:solidFill>
                  <a:srgbClr val="000000"/>
                </a:solidFill>
                <a:latin typeface="Century Gothic" pitchFamily="34" charset="0"/>
              </a:rPr>
              <a:t> Fakültesi</a:t>
            </a:r>
          </a:p>
          <a:p>
            <a:pPr marL="458470" lvl="1" indent="-285750">
              <a:lnSpc>
                <a:spcPts val="4000"/>
              </a:lnSpc>
              <a:buFont typeface="Wingdings" pitchFamily="2" charset="2"/>
              <a:buChar char="ü"/>
            </a:pPr>
            <a:r>
              <a:rPr lang="en-US" sz="1600" spc="256" dirty="0" err="1">
                <a:solidFill>
                  <a:srgbClr val="000000"/>
                </a:solidFill>
                <a:latin typeface="Century Gothic" pitchFamily="34" charset="0"/>
              </a:rPr>
              <a:t>Siyasal</a:t>
            </a:r>
            <a:r>
              <a:rPr lang="en-US" sz="1600" spc="256" dirty="0">
                <a:solidFill>
                  <a:srgbClr val="000000"/>
                </a:solidFill>
                <a:latin typeface="Century Gothic" pitchFamily="34" charset="0"/>
              </a:rPr>
              <a:t> </a:t>
            </a:r>
            <a:r>
              <a:rPr lang="en-US" sz="1600" spc="256" dirty="0" err="1">
                <a:solidFill>
                  <a:srgbClr val="000000"/>
                </a:solidFill>
                <a:latin typeface="Century Gothic" pitchFamily="34" charset="0"/>
              </a:rPr>
              <a:t>Bilgiler</a:t>
            </a:r>
            <a:r>
              <a:rPr lang="en-US" sz="1600" spc="256" dirty="0">
                <a:solidFill>
                  <a:srgbClr val="000000"/>
                </a:solidFill>
                <a:latin typeface="Century Gothic" pitchFamily="34" charset="0"/>
              </a:rPr>
              <a:t> Fakültesi</a:t>
            </a:r>
          </a:p>
          <a:p>
            <a:pPr marL="458470" lvl="1" indent="-285750">
              <a:lnSpc>
                <a:spcPts val="4000"/>
              </a:lnSpc>
              <a:buFont typeface="Wingdings" pitchFamily="2" charset="2"/>
              <a:buChar char="ü"/>
            </a:pPr>
            <a:r>
              <a:rPr lang="en-US" sz="1600" spc="256" dirty="0" err="1">
                <a:solidFill>
                  <a:srgbClr val="000000"/>
                </a:solidFill>
                <a:latin typeface="Century Gothic" pitchFamily="34" charset="0"/>
              </a:rPr>
              <a:t>İlahiyat</a:t>
            </a:r>
            <a:r>
              <a:rPr lang="en-US" sz="1600" spc="256" dirty="0">
                <a:solidFill>
                  <a:srgbClr val="000000"/>
                </a:solidFill>
                <a:latin typeface="Century Gothic" pitchFamily="34" charset="0"/>
              </a:rPr>
              <a:t> Fakültesi</a:t>
            </a:r>
          </a:p>
          <a:p>
            <a:pPr marL="458470" lvl="1" indent="-285750">
              <a:lnSpc>
                <a:spcPts val="4000"/>
              </a:lnSpc>
              <a:buFont typeface="Wingdings" pitchFamily="2" charset="2"/>
              <a:buChar char="ü"/>
            </a:pPr>
            <a:r>
              <a:rPr lang="en-US" sz="1600" spc="256" dirty="0" err="1">
                <a:solidFill>
                  <a:srgbClr val="000000"/>
                </a:solidFill>
                <a:latin typeface="Century Gothic" pitchFamily="34" charset="0"/>
              </a:rPr>
              <a:t>Mühendislik</a:t>
            </a:r>
            <a:r>
              <a:rPr lang="en-US" sz="1600" spc="256" dirty="0">
                <a:solidFill>
                  <a:srgbClr val="000000"/>
                </a:solidFill>
                <a:latin typeface="Century Gothic" pitchFamily="34" charset="0"/>
              </a:rPr>
              <a:t> Fakültesi</a:t>
            </a:r>
          </a:p>
          <a:p>
            <a:pPr marL="458470" lvl="1" indent="-285750">
              <a:lnSpc>
                <a:spcPts val="4000"/>
              </a:lnSpc>
              <a:buFont typeface="Wingdings" pitchFamily="2" charset="2"/>
              <a:buChar char="ü"/>
            </a:pPr>
            <a:r>
              <a:rPr lang="en-US" sz="1600" spc="256" dirty="0" err="1">
                <a:solidFill>
                  <a:srgbClr val="000000"/>
                </a:solidFill>
                <a:latin typeface="Century Gothic" pitchFamily="34" charset="0"/>
              </a:rPr>
              <a:t>İletişim</a:t>
            </a:r>
            <a:r>
              <a:rPr lang="en-US" sz="1600" spc="256" dirty="0">
                <a:solidFill>
                  <a:srgbClr val="000000"/>
                </a:solidFill>
                <a:latin typeface="Century Gothic" pitchFamily="34" charset="0"/>
              </a:rPr>
              <a:t> Fakültesi</a:t>
            </a:r>
          </a:p>
          <a:p>
            <a:pPr marL="458470" lvl="1" indent="-285750">
              <a:lnSpc>
                <a:spcPts val="4000"/>
              </a:lnSpc>
              <a:buFont typeface="Wingdings" pitchFamily="2" charset="2"/>
              <a:buChar char="ü"/>
            </a:pPr>
            <a:r>
              <a:rPr lang="en-US" sz="1600" spc="256" dirty="0" err="1">
                <a:solidFill>
                  <a:srgbClr val="000000"/>
                </a:solidFill>
                <a:latin typeface="Century Gothic" pitchFamily="34" charset="0"/>
              </a:rPr>
              <a:t>İşletme</a:t>
            </a:r>
            <a:r>
              <a:rPr lang="en-US" sz="1600" spc="256" dirty="0">
                <a:solidFill>
                  <a:srgbClr val="000000"/>
                </a:solidFill>
                <a:latin typeface="Century Gothic" pitchFamily="34" charset="0"/>
              </a:rPr>
              <a:t> Fakültesi</a:t>
            </a:r>
          </a:p>
          <a:p>
            <a:pPr marL="458470" lvl="1" indent="-285750">
              <a:lnSpc>
                <a:spcPts val="4000"/>
              </a:lnSpc>
              <a:buFont typeface="Wingdings" pitchFamily="2" charset="2"/>
              <a:buChar char="ü"/>
            </a:pPr>
            <a:r>
              <a:rPr lang="en-US" sz="1600" spc="256" dirty="0">
                <a:solidFill>
                  <a:srgbClr val="000000"/>
                </a:solidFill>
                <a:latin typeface="Century Gothic" pitchFamily="34" charset="0"/>
              </a:rPr>
              <a:t>Tıp Fakültesi</a:t>
            </a:r>
          </a:p>
        </p:txBody>
      </p:sp>
      <p:sp>
        <p:nvSpPr>
          <p:cNvPr id="7" name="TextBox 7"/>
          <p:cNvSpPr txBox="1"/>
          <p:nvPr/>
        </p:nvSpPr>
        <p:spPr>
          <a:xfrm>
            <a:off x="1035715" y="2123940"/>
            <a:ext cx="5795316" cy="337977"/>
          </a:xfrm>
          <a:prstGeom prst="rect">
            <a:avLst/>
          </a:prstGeom>
        </p:spPr>
        <p:txBody>
          <a:bodyPr lIns="0" tIns="0" rIns="0" bIns="0" rtlCol="0" anchor="t">
            <a:spAutoFit/>
          </a:bodyPr>
          <a:lstStyle/>
          <a:p>
            <a:pPr>
              <a:lnSpc>
                <a:spcPts val="3040"/>
              </a:lnSpc>
            </a:pPr>
            <a:endParaRPr/>
          </a:p>
        </p:txBody>
      </p:sp>
      <p:sp>
        <p:nvSpPr>
          <p:cNvPr id="14" name="TextBox 14"/>
          <p:cNvSpPr txBox="1"/>
          <p:nvPr/>
        </p:nvSpPr>
        <p:spPr>
          <a:xfrm>
            <a:off x="6824811" y="678883"/>
            <a:ext cx="5358590" cy="679673"/>
          </a:xfrm>
          <a:prstGeom prst="rect">
            <a:avLst/>
          </a:prstGeom>
        </p:spPr>
        <p:txBody>
          <a:bodyPr wrap="square" lIns="0" tIns="0" rIns="0" bIns="0" rtlCol="0" anchor="t">
            <a:spAutoFit/>
          </a:bodyPr>
          <a:lstStyle/>
          <a:p>
            <a:pPr>
              <a:lnSpc>
                <a:spcPts val="5331"/>
              </a:lnSpc>
            </a:pPr>
            <a:r>
              <a:rPr lang="en-US" sz="2800" spc="576" dirty="0">
                <a:solidFill>
                  <a:srgbClr val="000000"/>
                </a:solidFill>
                <a:latin typeface="Algerian" pitchFamily="82" charset="0"/>
              </a:rPr>
              <a:t>AKADEMIK</a:t>
            </a:r>
            <a:r>
              <a:rPr lang="en-US" sz="2400" spc="576" dirty="0">
                <a:solidFill>
                  <a:srgbClr val="000000"/>
                </a:solidFill>
                <a:latin typeface="Algerian" pitchFamily="82" charset="0"/>
              </a:rPr>
              <a:t> BIRIMLER</a:t>
            </a:r>
          </a:p>
        </p:txBody>
      </p:sp>
      <p:grpSp>
        <p:nvGrpSpPr>
          <p:cNvPr id="15" name="Group 15"/>
          <p:cNvGrpSpPr/>
          <p:nvPr/>
        </p:nvGrpSpPr>
        <p:grpSpPr>
          <a:xfrm>
            <a:off x="2209800" y="2123940"/>
            <a:ext cx="5281205" cy="6401571"/>
            <a:chOff x="0" y="0"/>
            <a:chExt cx="7041607" cy="10422868"/>
          </a:xfrm>
        </p:grpSpPr>
        <p:sp>
          <p:nvSpPr>
            <p:cNvPr id="16" name="Freeform 16"/>
            <p:cNvSpPr/>
            <p:nvPr/>
          </p:nvSpPr>
          <p:spPr>
            <a:xfrm>
              <a:off x="0" y="0"/>
              <a:ext cx="7041607" cy="2178929"/>
            </a:xfrm>
            <a:custGeom>
              <a:avLst/>
              <a:gdLst/>
              <a:ahLst/>
              <a:cxnLst/>
              <a:rect l="l" t="t" r="r" b="b"/>
              <a:pathLst>
                <a:path w="7041607" h="2178929">
                  <a:moveTo>
                    <a:pt x="0" y="0"/>
                  </a:moveTo>
                  <a:lnTo>
                    <a:pt x="7041607" y="0"/>
                  </a:lnTo>
                  <a:lnTo>
                    <a:pt x="7041607" y="2178929"/>
                  </a:lnTo>
                  <a:lnTo>
                    <a:pt x="0" y="2178929"/>
                  </a:lnTo>
                  <a:lnTo>
                    <a:pt x="0" y="0"/>
                  </a:lnTo>
                  <a:close/>
                </a:path>
              </a:pathLst>
            </a:custGeom>
            <a:blipFill>
              <a:blip r:embed="rId3">
                <a:extLst>
                  <a:ext uri="{96DAC541-7B7A-43D3-8B79-37D633B846F1}">
                    <asvg:svgBlip xmlns="" xmlns:asvg="http://schemas.microsoft.com/office/drawing/2016/SVG/main" r:embed="rId4"/>
                  </a:ext>
                </a:extLst>
              </a:blip>
              <a:stretch>
                <a:fillRect b="-238736"/>
              </a:stretch>
            </a:blipFill>
          </p:spPr>
        </p:sp>
        <p:sp>
          <p:nvSpPr>
            <p:cNvPr id="17" name="Freeform 17"/>
            <p:cNvSpPr/>
            <p:nvPr/>
          </p:nvSpPr>
          <p:spPr>
            <a:xfrm>
              <a:off x="0" y="8535428"/>
              <a:ext cx="7041607" cy="1887440"/>
            </a:xfrm>
            <a:custGeom>
              <a:avLst/>
              <a:gdLst/>
              <a:ahLst/>
              <a:cxnLst/>
              <a:rect l="l" t="t" r="r" b="b"/>
              <a:pathLst>
                <a:path w="7041607" h="1887440">
                  <a:moveTo>
                    <a:pt x="0" y="0"/>
                  </a:moveTo>
                  <a:lnTo>
                    <a:pt x="7041607" y="0"/>
                  </a:lnTo>
                  <a:lnTo>
                    <a:pt x="7041607" y="1887440"/>
                  </a:lnTo>
                  <a:lnTo>
                    <a:pt x="0" y="1887440"/>
                  </a:lnTo>
                  <a:lnTo>
                    <a:pt x="0" y="0"/>
                  </a:lnTo>
                  <a:close/>
                </a:path>
              </a:pathLst>
            </a:custGeom>
            <a:blipFill>
              <a:blip r:embed="rId3">
                <a:extLst>
                  <a:ext uri="{96DAC541-7B7A-43D3-8B79-37D633B846F1}">
                    <asvg:svgBlip xmlns="" xmlns:asvg="http://schemas.microsoft.com/office/drawing/2016/SVG/main" r:embed="rId4"/>
                  </a:ext>
                </a:extLst>
              </a:blip>
              <a:stretch>
                <a:fillRect t="-291050"/>
              </a:stretch>
            </a:blipFill>
          </p:spPr>
        </p:sp>
        <p:sp>
          <p:nvSpPr>
            <p:cNvPr id="18" name="Freeform 18"/>
            <p:cNvSpPr/>
            <p:nvPr/>
          </p:nvSpPr>
          <p:spPr>
            <a:xfrm>
              <a:off x="0" y="2085188"/>
              <a:ext cx="7041607" cy="3371568"/>
            </a:xfrm>
            <a:custGeom>
              <a:avLst/>
              <a:gdLst/>
              <a:ahLst/>
              <a:cxnLst/>
              <a:rect l="l" t="t" r="r" b="b"/>
              <a:pathLst>
                <a:path w="7041607" h="3371568">
                  <a:moveTo>
                    <a:pt x="0" y="0"/>
                  </a:moveTo>
                  <a:lnTo>
                    <a:pt x="7041607" y="0"/>
                  </a:lnTo>
                  <a:lnTo>
                    <a:pt x="7041607" y="3371568"/>
                  </a:lnTo>
                  <a:lnTo>
                    <a:pt x="0" y="3371568"/>
                  </a:lnTo>
                  <a:lnTo>
                    <a:pt x="0" y="0"/>
                  </a:lnTo>
                  <a:close/>
                </a:path>
              </a:pathLst>
            </a:custGeom>
            <a:blipFill>
              <a:blip r:embed="rId3">
                <a:extLst>
                  <a:ext uri="{96DAC541-7B7A-43D3-8B79-37D633B846F1}">
                    <asvg:svgBlip xmlns="" xmlns:asvg="http://schemas.microsoft.com/office/drawing/2016/SVG/main" r:embed="rId4"/>
                  </a:ext>
                </a:extLst>
              </a:blip>
              <a:stretch>
                <a:fillRect t="-64106" b="-54807"/>
              </a:stretch>
            </a:blipFill>
          </p:spPr>
        </p:sp>
        <p:sp>
          <p:nvSpPr>
            <p:cNvPr id="19" name="Freeform 19"/>
            <p:cNvSpPr/>
            <p:nvPr/>
          </p:nvSpPr>
          <p:spPr>
            <a:xfrm>
              <a:off x="0" y="5207564"/>
              <a:ext cx="7041607" cy="3371568"/>
            </a:xfrm>
            <a:custGeom>
              <a:avLst/>
              <a:gdLst/>
              <a:ahLst/>
              <a:cxnLst/>
              <a:rect l="l" t="t" r="r" b="b"/>
              <a:pathLst>
                <a:path w="7041607" h="3371568">
                  <a:moveTo>
                    <a:pt x="0" y="0"/>
                  </a:moveTo>
                  <a:lnTo>
                    <a:pt x="7041607" y="0"/>
                  </a:lnTo>
                  <a:lnTo>
                    <a:pt x="7041607" y="3371568"/>
                  </a:lnTo>
                  <a:lnTo>
                    <a:pt x="0" y="3371568"/>
                  </a:lnTo>
                  <a:lnTo>
                    <a:pt x="0" y="0"/>
                  </a:lnTo>
                  <a:close/>
                </a:path>
              </a:pathLst>
            </a:custGeom>
            <a:blipFill>
              <a:blip r:embed="rId3">
                <a:extLst>
                  <a:ext uri="{96DAC541-7B7A-43D3-8B79-37D633B846F1}">
                    <asvg:svgBlip xmlns="" xmlns:asvg="http://schemas.microsoft.com/office/drawing/2016/SVG/main" r:embed="rId4"/>
                  </a:ext>
                </a:extLst>
              </a:blip>
              <a:stretch>
                <a:fillRect t="-64106" b="-54807"/>
              </a:stretch>
            </a:blipFill>
          </p:spPr>
        </p:sp>
      </p:grpSp>
      <p:sp>
        <p:nvSpPr>
          <p:cNvPr id="20" name="Dikdörtgen 19"/>
          <p:cNvSpPr/>
          <p:nvPr/>
        </p:nvSpPr>
        <p:spPr>
          <a:xfrm>
            <a:off x="2743200" y="3482734"/>
            <a:ext cx="4572000" cy="4524315"/>
          </a:xfrm>
          <a:prstGeom prst="rect">
            <a:avLst/>
          </a:prstGeom>
        </p:spPr>
        <p:txBody>
          <a:bodyPr wrap="square">
            <a:spAutoFit/>
          </a:bodyPr>
          <a:lstStyle/>
          <a:p>
            <a:pPr marL="285750" indent="-285750" algn="just">
              <a:buFont typeface="Wingdings" pitchFamily="2" charset="2"/>
              <a:buChar char="Ø"/>
            </a:pPr>
            <a:r>
              <a:rPr lang="tr-TR" b="1" i="1" dirty="0"/>
              <a:t>Fakülte:</a:t>
            </a:r>
            <a:r>
              <a:rPr lang="tr-TR" dirty="0"/>
              <a:t> Yüksek düzeyde eğitim-öğretim, bilimsel araştırma ve yayın yapan; kendisine birimler bağlanabilen bir yükseköğretim kurumudur. </a:t>
            </a:r>
            <a:endParaRPr lang="tr-TR" dirty="0" smtClean="0"/>
          </a:p>
          <a:p>
            <a:pPr marL="285750" indent="-285750" algn="just">
              <a:buFont typeface="Wingdings" pitchFamily="2" charset="2"/>
              <a:buChar char="Ø"/>
            </a:pPr>
            <a:endParaRPr lang="tr-TR" dirty="0" smtClean="0"/>
          </a:p>
          <a:p>
            <a:pPr marL="285750" indent="-285750" algn="just">
              <a:buFont typeface="Wingdings" pitchFamily="2" charset="2"/>
              <a:buChar char="Ø"/>
            </a:pPr>
            <a:r>
              <a:rPr lang="tr-TR" dirty="0" smtClean="0"/>
              <a:t>Fakültenin </a:t>
            </a:r>
            <a:r>
              <a:rPr lang="tr-TR" dirty="0"/>
              <a:t>ve birimlerinin temsilcisi olan </a:t>
            </a:r>
            <a:r>
              <a:rPr lang="tr-TR" b="1" i="1" dirty="0"/>
              <a:t>dekan</a:t>
            </a:r>
            <a:r>
              <a:rPr lang="tr-TR" dirty="0"/>
              <a:t>, rektörün önereceği, üniversite içinden veya dışından üç profesör arasından Yükseköğretim Kurulunca üç yıl süre ile seçilir ve normal usul ile atanır. Süresi biten dekan yeniden atanabilir</a:t>
            </a:r>
            <a:r>
              <a:rPr lang="tr-TR" dirty="0" smtClean="0"/>
              <a:t>.</a:t>
            </a:r>
          </a:p>
          <a:p>
            <a:pPr marL="285750" indent="-285750" algn="just">
              <a:buFont typeface="Wingdings" pitchFamily="2" charset="2"/>
              <a:buChar char="Ø"/>
            </a:pPr>
            <a:endParaRPr lang="tr-TR" dirty="0"/>
          </a:p>
          <a:p>
            <a:pPr marL="285750" indent="-285750" algn="just">
              <a:buFont typeface="Wingdings" pitchFamily="2" charset="2"/>
              <a:buChar char="Ø"/>
            </a:pPr>
            <a:r>
              <a:rPr lang="tr-TR" dirty="0"/>
              <a:t>Her fakültede, dekana bağlı ve fakülte yönetim örgütünün başında bir </a:t>
            </a:r>
            <a:r>
              <a:rPr lang="tr-TR" b="1" i="1" dirty="0"/>
              <a:t>fakülte sekreteri </a:t>
            </a:r>
            <a:r>
              <a:rPr lang="tr-TR" dirty="0"/>
              <a:t>bulunur. </a:t>
            </a:r>
            <a:endParaRPr lang="tr-TR" dirty="0" smtClean="0"/>
          </a:p>
          <a:p>
            <a:pPr marL="285750" indent="-285750">
              <a:buFont typeface="Wingdings" pitchFamily="2" charset="2"/>
              <a:buChar char="Ø"/>
            </a:pPr>
            <a:endParaRPr lang="tr-TR" dirty="0"/>
          </a:p>
        </p:txBody>
      </p:sp>
      <p:sp>
        <p:nvSpPr>
          <p:cNvPr id="6" name="TextBox 6"/>
          <p:cNvSpPr txBox="1"/>
          <p:nvPr/>
        </p:nvSpPr>
        <p:spPr>
          <a:xfrm>
            <a:off x="3746241" y="2879422"/>
            <a:ext cx="3360808" cy="372410"/>
          </a:xfrm>
          <a:prstGeom prst="rect">
            <a:avLst/>
          </a:prstGeom>
        </p:spPr>
        <p:txBody>
          <a:bodyPr wrap="square" lIns="0" tIns="0" rIns="0" bIns="0" rtlCol="0" anchor="t">
            <a:spAutoFit/>
          </a:bodyPr>
          <a:lstStyle/>
          <a:p>
            <a:pPr>
              <a:lnSpc>
                <a:spcPts val="3108"/>
              </a:lnSpc>
            </a:pPr>
            <a:r>
              <a:rPr lang="en-US" sz="2400" spc="336" dirty="0">
                <a:solidFill>
                  <a:srgbClr val="000000"/>
                </a:solidFill>
                <a:latin typeface="Algerian" pitchFamily="82" charset="0"/>
              </a:rPr>
              <a:t>FAKÜLTELER</a:t>
            </a:r>
            <a:endParaRPr lang="en-US" sz="2800" spc="336" dirty="0">
              <a:solidFill>
                <a:srgbClr val="000000"/>
              </a:solidFill>
              <a:latin typeface="Algerian" pitchFamily="82" charset="0"/>
            </a:endParaRPr>
          </a:p>
        </p:txBody>
      </p:sp>
      <p:sp>
        <p:nvSpPr>
          <p:cNvPr id="3" name="Metin kutusu 2"/>
          <p:cNvSpPr txBox="1"/>
          <p:nvPr/>
        </p:nvSpPr>
        <p:spPr>
          <a:xfrm>
            <a:off x="2743200" y="9125556"/>
            <a:ext cx="5181600" cy="369332"/>
          </a:xfrm>
          <a:prstGeom prst="rect">
            <a:avLst/>
          </a:prstGeom>
          <a:noFill/>
        </p:spPr>
        <p:txBody>
          <a:bodyPr wrap="square" rtlCol="0">
            <a:spAutoFit/>
          </a:bodyPr>
          <a:lstStyle/>
          <a:p>
            <a:r>
              <a:rPr lang="tr-TR" dirty="0"/>
              <a:t>https://</a:t>
            </a:r>
            <a:r>
              <a:rPr lang="tr-TR" dirty="0" smtClean="0"/>
              <a:t>www.sakarya.edu.tr</a:t>
            </a:r>
            <a:endParaRPr lang="tr-TR" dirty="0"/>
          </a:p>
        </p:txBody>
      </p:sp>
    </p:spTree>
  </p:cSld>
  <p:clrMapOvr>
    <a:masterClrMapping/>
  </p:clrMapOvr>
  <p:transition spd="slow">
    <p:cover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7268972" y="2208981"/>
            <a:ext cx="4566524" cy="1548986"/>
          </a:xfrm>
          <a:prstGeom prst="rect">
            <a:avLst/>
          </a:prstGeom>
        </p:spPr>
        <p:txBody>
          <a:bodyPr lIns="0" tIns="0" rIns="0" bIns="0" rtlCol="0" anchor="t">
            <a:spAutoFit/>
          </a:bodyPr>
          <a:lstStyle/>
          <a:p>
            <a:pPr marL="458470" lvl="1" indent="-285750">
              <a:lnSpc>
                <a:spcPts val="1984"/>
              </a:lnSpc>
              <a:buFont typeface="Wingdings" pitchFamily="2" charset="2"/>
              <a:buChar char="ü"/>
            </a:pPr>
            <a:r>
              <a:rPr lang="en-US" spc="313" dirty="0">
                <a:solidFill>
                  <a:srgbClr val="000000"/>
                </a:solidFill>
                <a:latin typeface="Century Gothic" pitchFamily="34" charset="0"/>
              </a:rPr>
              <a:t>Eğitim Bilimleri </a:t>
            </a:r>
            <a:r>
              <a:rPr lang="en-US" spc="313" dirty="0" err="1">
                <a:solidFill>
                  <a:srgbClr val="000000"/>
                </a:solidFill>
                <a:latin typeface="Century Gothic" pitchFamily="34" charset="0"/>
              </a:rPr>
              <a:t>Enstitüsü</a:t>
            </a:r>
            <a:endParaRPr lang="en-US" spc="313" dirty="0">
              <a:solidFill>
                <a:srgbClr val="000000"/>
              </a:solidFill>
              <a:latin typeface="Century Gothic" pitchFamily="34" charset="0"/>
            </a:endParaRPr>
          </a:p>
          <a:p>
            <a:pPr marL="458470" lvl="1" indent="-285750">
              <a:lnSpc>
                <a:spcPts val="1984"/>
              </a:lnSpc>
              <a:buFont typeface="Wingdings" pitchFamily="2" charset="2"/>
              <a:buChar char="ü"/>
            </a:pPr>
            <a:r>
              <a:rPr lang="en-US" spc="313" dirty="0">
                <a:solidFill>
                  <a:srgbClr val="000000"/>
                </a:solidFill>
                <a:latin typeface="Century Gothic" pitchFamily="34" charset="0"/>
              </a:rPr>
              <a:t>Fen Bilimleri </a:t>
            </a:r>
            <a:r>
              <a:rPr lang="en-US" spc="313" dirty="0" err="1">
                <a:solidFill>
                  <a:srgbClr val="000000"/>
                </a:solidFill>
                <a:latin typeface="Century Gothic" pitchFamily="34" charset="0"/>
              </a:rPr>
              <a:t>Enstitüsü</a:t>
            </a:r>
            <a:endParaRPr lang="en-US" spc="313" dirty="0">
              <a:solidFill>
                <a:srgbClr val="000000"/>
              </a:solidFill>
              <a:latin typeface="Century Gothic" pitchFamily="34" charset="0"/>
            </a:endParaRPr>
          </a:p>
          <a:p>
            <a:pPr marL="458470" lvl="1" indent="-285750">
              <a:lnSpc>
                <a:spcPts val="1984"/>
              </a:lnSpc>
              <a:buFont typeface="Wingdings" pitchFamily="2" charset="2"/>
              <a:buChar char="ü"/>
            </a:pPr>
            <a:r>
              <a:rPr lang="en-US" spc="313" dirty="0" err="1">
                <a:solidFill>
                  <a:srgbClr val="000000"/>
                </a:solidFill>
                <a:latin typeface="Century Gothic" pitchFamily="34" charset="0"/>
              </a:rPr>
              <a:t>İşletme</a:t>
            </a:r>
            <a:r>
              <a:rPr lang="en-US" spc="313" dirty="0">
                <a:solidFill>
                  <a:srgbClr val="000000"/>
                </a:solidFill>
                <a:latin typeface="Century Gothic" pitchFamily="34" charset="0"/>
              </a:rPr>
              <a:t> </a:t>
            </a:r>
            <a:r>
              <a:rPr lang="en-US" spc="313" dirty="0" err="1">
                <a:solidFill>
                  <a:srgbClr val="000000"/>
                </a:solidFill>
                <a:latin typeface="Century Gothic" pitchFamily="34" charset="0"/>
              </a:rPr>
              <a:t>Enstitüsü</a:t>
            </a:r>
            <a:endParaRPr lang="en-US" spc="313" dirty="0">
              <a:solidFill>
                <a:srgbClr val="000000"/>
              </a:solidFill>
              <a:latin typeface="Century Gothic" pitchFamily="34" charset="0"/>
            </a:endParaRPr>
          </a:p>
          <a:p>
            <a:pPr marL="458470" lvl="1" indent="-285750">
              <a:lnSpc>
                <a:spcPts val="1984"/>
              </a:lnSpc>
              <a:buFont typeface="Wingdings" pitchFamily="2" charset="2"/>
              <a:buChar char="ü"/>
            </a:pPr>
            <a:r>
              <a:rPr lang="en-US" spc="313" dirty="0" err="1">
                <a:solidFill>
                  <a:srgbClr val="000000"/>
                </a:solidFill>
                <a:latin typeface="Century Gothic" pitchFamily="34" charset="0"/>
              </a:rPr>
              <a:t>Orta</a:t>
            </a:r>
            <a:r>
              <a:rPr lang="en-US" spc="313" dirty="0">
                <a:solidFill>
                  <a:srgbClr val="000000"/>
                </a:solidFill>
                <a:latin typeface="Century Gothic" pitchFamily="34" charset="0"/>
              </a:rPr>
              <a:t> </a:t>
            </a:r>
            <a:r>
              <a:rPr lang="en-US" spc="313" dirty="0" err="1">
                <a:solidFill>
                  <a:srgbClr val="000000"/>
                </a:solidFill>
                <a:latin typeface="Century Gothic" pitchFamily="34" charset="0"/>
              </a:rPr>
              <a:t>Doğu</a:t>
            </a:r>
            <a:r>
              <a:rPr lang="en-US" spc="313" dirty="0">
                <a:solidFill>
                  <a:srgbClr val="000000"/>
                </a:solidFill>
                <a:latin typeface="Century Gothic" pitchFamily="34" charset="0"/>
              </a:rPr>
              <a:t> </a:t>
            </a:r>
            <a:r>
              <a:rPr lang="en-US" spc="313" dirty="0" err="1">
                <a:solidFill>
                  <a:srgbClr val="000000"/>
                </a:solidFill>
                <a:latin typeface="Century Gothic" pitchFamily="34" charset="0"/>
              </a:rPr>
              <a:t>Enstitüsü</a:t>
            </a:r>
            <a:endParaRPr lang="en-US" spc="313" dirty="0">
              <a:solidFill>
                <a:srgbClr val="000000"/>
              </a:solidFill>
              <a:latin typeface="Century Gothic" pitchFamily="34" charset="0"/>
            </a:endParaRPr>
          </a:p>
          <a:p>
            <a:pPr marL="458470" lvl="1" indent="-285750">
              <a:lnSpc>
                <a:spcPts val="1984"/>
              </a:lnSpc>
              <a:buFont typeface="Wingdings" pitchFamily="2" charset="2"/>
              <a:buChar char="ü"/>
            </a:pPr>
            <a:r>
              <a:rPr lang="en-US" spc="313" dirty="0" err="1">
                <a:solidFill>
                  <a:srgbClr val="000000"/>
                </a:solidFill>
                <a:latin typeface="Century Gothic" pitchFamily="34" charset="0"/>
              </a:rPr>
              <a:t>Sağlık</a:t>
            </a:r>
            <a:r>
              <a:rPr lang="en-US" spc="313" dirty="0">
                <a:solidFill>
                  <a:srgbClr val="000000"/>
                </a:solidFill>
                <a:latin typeface="Century Gothic" pitchFamily="34" charset="0"/>
              </a:rPr>
              <a:t> Bilimleri </a:t>
            </a:r>
            <a:r>
              <a:rPr lang="en-US" spc="313" dirty="0" err="1">
                <a:solidFill>
                  <a:srgbClr val="000000"/>
                </a:solidFill>
                <a:latin typeface="Century Gothic" pitchFamily="34" charset="0"/>
              </a:rPr>
              <a:t>Enstitüsü</a:t>
            </a:r>
            <a:endParaRPr lang="en-US" spc="313" dirty="0">
              <a:solidFill>
                <a:srgbClr val="000000"/>
              </a:solidFill>
              <a:latin typeface="Century Gothic" pitchFamily="34" charset="0"/>
            </a:endParaRPr>
          </a:p>
          <a:p>
            <a:pPr marL="458470" lvl="1" indent="-285750">
              <a:lnSpc>
                <a:spcPts val="1984"/>
              </a:lnSpc>
              <a:buFont typeface="Wingdings" pitchFamily="2" charset="2"/>
              <a:buChar char="ü"/>
            </a:pPr>
            <a:r>
              <a:rPr lang="en-US" spc="313" dirty="0" err="1">
                <a:solidFill>
                  <a:srgbClr val="000000"/>
                </a:solidFill>
                <a:latin typeface="Century Gothic" pitchFamily="34" charset="0"/>
              </a:rPr>
              <a:t>Sosyal</a:t>
            </a:r>
            <a:r>
              <a:rPr lang="en-US" spc="313" dirty="0">
                <a:solidFill>
                  <a:srgbClr val="000000"/>
                </a:solidFill>
                <a:latin typeface="Century Gothic" pitchFamily="34" charset="0"/>
              </a:rPr>
              <a:t> </a:t>
            </a:r>
            <a:r>
              <a:rPr lang="en-US" spc="313" dirty="0" err="1">
                <a:solidFill>
                  <a:srgbClr val="000000"/>
                </a:solidFill>
                <a:latin typeface="Century Gothic" pitchFamily="34" charset="0"/>
              </a:rPr>
              <a:t>Bilimler</a:t>
            </a:r>
            <a:r>
              <a:rPr lang="en-US" spc="313" dirty="0">
                <a:solidFill>
                  <a:srgbClr val="000000"/>
                </a:solidFill>
                <a:latin typeface="Century Gothic" pitchFamily="34" charset="0"/>
              </a:rPr>
              <a:t> </a:t>
            </a:r>
            <a:r>
              <a:rPr lang="en-US" spc="313" dirty="0" err="1">
                <a:solidFill>
                  <a:srgbClr val="000000"/>
                </a:solidFill>
                <a:latin typeface="Century Gothic" pitchFamily="34" charset="0"/>
              </a:rPr>
              <a:t>Enstitüsü</a:t>
            </a:r>
            <a:endParaRPr lang="en-US" spc="313" dirty="0">
              <a:solidFill>
                <a:srgbClr val="000000"/>
              </a:solidFill>
              <a:latin typeface="Century Gothic" pitchFamily="34" charset="0"/>
            </a:endParaRPr>
          </a:p>
        </p:txBody>
      </p:sp>
      <p:sp>
        <p:nvSpPr>
          <p:cNvPr id="4" name="TextBox 4"/>
          <p:cNvSpPr txBox="1"/>
          <p:nvPr/>
        </p:nvSpPr>
        <p:spPr>
          <a:xfrm>
            <a:off x="7923513" y="1495673"/>
            <a:ext cx="4572051" cy="410882"/>
          </a:xfrm>
          <a:prstGeom prst="rect">
            <a:avLst/>
          </a:prstGeom>
        </p:spPr>
        <p:txBody>
          <a:bodyPr lIns="0" tIns="0" rIns="0" bIns="0" rtlCol="0" anchor="t">
            <a:spAutoFit/>
          </a:bodyPr>
          <a:lstStyle/>
          <a:p>
            <a:pPr>
              <a:lnSpc>
                <a:spcPts val="3471"/>
              </a:lnSpc>
            </a:pPr>
            <a:r>
              <a:rPr lang="en-US" sz="2400" spc="548" dirty="0">
                <a:solidFill>
                  <a:srgbClr val="000000"/>
                </a:solidFill>
                <a:latin typeface="Algerian" pitchFamily="82" charset="0"/>
              </a:rPr>
              <a:t>ENSTITÜLER</a:t>
            </a:r>
            <a:endParaRPr lang="en-US" sz="2799" spc="548" dirty="0">
              <a:solidFill>
                <a:srgbClr val="000000"/>
              </a:solidFill>
              <a:latin typeface="Algerian" pitchFamily="82" charset="0"/>
            </a:endParaRPr>
          </a:p>
        </p:txBody>
      </p:sp>
      <p:sp>
        <p:nvSpPr>
          <p:cNvPr id="7" name="TextBox 7"/>
          <p:cNvSpPr txBox="1"/>
          <p:nvPr/>
        </p:nvSpPr>
        <p:spPr>
          <a:xfrm>
            <a:off x="1035715" y="2123940"/>
            <a:ext cx="5795316" cy="337977"/>
          </a:xfrm>
          <a:prstGeom prst="rect">
            <a:avLst/>
          </a:prstGeom>
        </p:spPr>
        <p:txBody>
          <a:bodyPr lIns="0" tIns="0" rIns="0" bIns="0" rtlCol="0" anchor="t">
            <a:spAutoFit/>
          </a:bodyPr>
          <a:lstStyle/>
          <a:p>
            <a:pPr>
              <a:lnSpc>
                <a:spcPts val="3040"/>
              </a:lnSpc>
            </a:pPr>
            <a:endParaRPr/>
          </a:p>
        </p:txBody>
      </p:sp>
      <p:sp>
        <p:nvSpPr>
          <p:cNvPr id="8" name="TextBox 8"/>
          <p:cNvSpPr txBox="1"/>
          <p:nvPr/>
        </p:nvSpPr>
        <p:spPr>
          <a:xfrm>
            <a:off x="7302547" y="4632590"/>
            <a:ext cx="4566524" cy="510910"/>
          </a:xfrm>
          <a:prstGeom prst="rect">
            <a:avLst/>
          </a:prstGeom>
        </p:spPr>
        <p:txBody>
          <a:bodyPr lIns="0" tIns="0" rIns="0" bIns="0" rtlCol="0" anchor="t">
            <a:spAutoFit/>
          </a:bodyPr>
          <a:lstStyle/>
          <a:p>
            <a:pPr marL="458470" lvl="1" indent="-285750">
              <a:lnSpc>
                <a:spcPts val="1984"/>
              </a:lnSpc>
              <a:buFont typeface="Wingdings" pitchFamily="2" charset="2"/>
              <a:buChar char="ü"/>
            </a:pPr>
            <a:r>
              <a:rPr lang="en-US" spc="313" dirty="0" err="1">
                <a:solidFill>
                  <a:srgbClr val="000000"/>
                </a:solidFill>
                <a:latin typeface="Century Gothic" pitchFamily="34" charset="0"/>
              </a:rPr>
              <a:t>Devlet</a:t>
            </a:r>
            <a:r>
              <a:rPr lang="en-US" spc="313" dirty="0">
                <a:solidFill>
                  <a:srgbClr val="000000"/>
                </a:solidFill>
                <a:latin typeface="Century Gothic" pitchFamily="34" charset="0"/>
              </a:rPr>
              <a:t> </a:t>
            </a:r>
            <a:r>
              <a:rPr lang="en-US" spc="313" dirty="0" err="1">
                <a:solidFill>
                  <a:srgbClr val="000000"/>
                </a:solidFill>
                <a:latin typeface="Century Gothic" pitchFamily="34" charset="0"/>
              </a:rPr>
              <a:t>Konservatuarı</a:t>
            </a:r>
            <a:endParaRPr lang="en-US" spc="313" dirty="0">
              <a:solidFill>
                <a:srgbClr val="000000"/>
              </a:solidFill>
              <a:latin typeface="Century Gothic" pitchFamily="34" charset="0"/>
            </a:endParaRPr>
          </a:p>
          <a:p>
            <a:pPr marL="458470" lvl="1" indent="-285750">
              <a:lnSpc>
                <a:spcPts val="1984"/>
              </a:lnSpc>
              <a:buFont typeface="Wingdings" pitchFamily="2" charset="2"/>
              <a:buChar char="ü"/>
            </a:pPr>
            <a:r>
              <a:rPr lang="en-US" spc="313" dirty="0" err="1">
                <a:solidFill>
                  <a:srgbClr val="000000"/>
                </a:solidFill>
                <a:latin typeface="Century Gothic" pitchFamily="34" charset="0"/>
              </a:rPr>
              <a:t>Yabancı</a:t>
            </a:r>
            <a:r>
              <a:rPr lang="en-US" spc="313" dirty="0">
                <a:solidFill>
                  <a:srgbClr val="000000"/>
                </a:solidFill>
                <a:latin typeface="Century Gothic" pitchFamily="34" charset="0"/>
              </a:rPr>
              <a:t> Diller </a:t>
            </a:r>
            <a:r>
              <a:rPr lang="en-US" spc="313" dirty="0" err="1">
                <a:solidFill>
                  <a:srgbClr val="000000"/>
                </a:solidFill>
                <a:latin typeface="Century Gothic" pitchFamily="34" charset="0"/>
              </a:rPr>
              <a:t>Yükseokulu</a:t>
            </a:r>
            <a:endParaRPr lang="en-US" spc="313" dirty="0">
              <a:solidFill>
                <a:srgbClr val="000000"/>
              </a:solidFill>
              <a:latin typeface="Century Gothic" pitchFamily="34" charset="0"/>
            </a:endParaRPr>
          </a:p>
        </p:txBody>
      </p:sp>
      <p:sp>
        <p:nvSpPr>
          <p:cNvPr id="9" name="TextBox 9"/>
          <p:cNvSpPr txBox="1"/>
          <p:nvPr/>
        </p:nvSpPr>
        <p:spPr>
          <a:xfrm>
            <a:off x="7606144" y="4047765"/>
            <a:ext cx="4572051" cy="410882"/>
          </a:xfrm>
          <a:prstGeom prst="rect">
            <a:avLst/>
          </a:prstGeom>
        </p:spPr>
        <p:txBody>
          <a:bodyPr lIns="0" tIns="0" rIns="0" bIns="0" rtlCol="0" anchor="t">
            <a:spAutoFit/>
          </a:bodyPr>
          <a:lstStyle/>
          <a:p>
            <a:pPr>
              <a:lnSpc>
                <a:spcPts val="3471"/>
              </a:lnSpc>
            </a:pPr>
            <a:r>
              <a:rPr lang="en-US" sz="2400" spc="548" dirty="0">
                <a:solidFill>
                  <a:srgbClr val="000000"/>
                </a:solidFill>
                <a:latin typeface="Algerian" pitchFamily="82" charset="0"/>
              </a:rPr>
              <a:t>YÜKSEKOKULLAR</a:t>
            </a:r>
            <a:endParaRPr lang="en-US" sz="2799" spc="548" dirty="0">
              <a:solidFill>
                <a:srgbClr val="000000"/>
              </a:solidFill>
              <a:latin typeface="Algerian" pitchFamily="82" charset="0"/>
            </a:endParaRPr>
          </a:p>
        </p:txBody>
      </p:sp>
      <p:sp>
        <p:nvSpPr>
          <p:cNvPr id="10" name="TextBox 10"/>
          <p:cNvSpPr txBox="1"/>
          <p:nvPr/>
        </p:nvSpPr>
        <p:spPr>
          <a:xfrm>
            <a:off x="7263444" y="6713958"/>
            <a:ext cx="5232120" cy="770429"/>
          </a:xfrm>
          <a:prstGeom prst="rect">
            <a:avLst/>
          </a:prstGeom>
        </p:spPr>
        <p:txBody>
          <a:bodyPr lIns="0" tIns="0" rIns="0" bIns="0" rtlCol="0" anchor="t">
            <a:spAutoFit/>
          </a:bodyPr>
          <a:lstStyle/>
          <a:p>
            <a:pPr marL="458470" lvl="1" indent="-285750">
              <a:lnSpc>
                <a:spcPts val="1984"/>
              </a:lnSpc>
              <a:buFont typeface="Wingdings" pitchFamily="2" charset="2"/>
              <a:buChar char="ü"/>
            </a:pPr>
            <a:r>
              <a:rPr lang="en-US" sz="1600" spc="313" dirty="0">
                <a:solidFill>
                  <a:srgbClr val="000000"/>
                </a:solidFill>
                <a:latin typeface="Century Gothic" pitchFamily="34" charset="0"/>
              </a:rPr>
              <a:t>Atatürk </a:t>
            </a:r>
            <a:r>
              <a:rPr lang="en-US" sz="1600" spc="313" dirty="0" err="1">
                <a:solidFill>
                  <a:srgbClr val="000000"/>
                </a:solidFill>
                <a:latin typeface="Century Gothic" pitchFamily="34" charset="0"/>
              </a:rPr>
              <a:t>İlkeleri</a:t>
            </a:r>
            <a:r>
              <a:rPr lang="en-US" sz="1600" spc="313" dirty="0">
                <a:solidFill>
                  <a:srgbClr val="000000"/>
                </a:solidFill>
                <a:latin typeface="Century Gothic" pitchFamily="34" charset="0"/>
              </a:rPr>
              <a:t> ve </a:t>
            </a:r>
            <a:r>
              <a:rPr lang="en-US" sz="1600" spc="313" dirty="0" err="1">
                <a:solidFill>
                  <a:srgbClr val="000000"/>
                </a:solidFill>
                <a:latin typeface="Century Gothic" pitchFamily="34" charset="0"/>
              </a:rPr>
              <a:t>İnkılap</a:t>
            </a:r>
            <a:r>
              <a:rPr lang="en-US" sz="1600" spc="313" dirty="0">
                <a:solidFill>
                  <a:srgbClr val="000000"/>
                </a:solidFill>
                <a:latin typeface="Century Gothic" pitchFamily="34" charset="0"/>
              </a:rPr>
              <a:t> </a:t>
            </a:r>
            <a:r>
              <a:rPr lang="en-US" sz="1600" spc="313" dirty="0" err="1">
                <a:solidFill>
                  <a:srgbClr val="000000"/>
                </a:solidFill>
                <a:latin typeface="Century Gothic" pitchFamily="34" charset="0"/>
              </a:rPr>
              <a:t>Tarihi</a:t>
            </a:r>
            <a:r>
              <a:rPr lang="en-US" sz="1600" spc="313" dirty="0">
                <a:solidFill>
                  <a:srgbClr val="000000"/>
                </a:solidFill>
                <a:latin typeface="Century Gothic" pitchFamily="34" charset="0"/>
              </a:rPr>
              <a:t> </a:t>
            </a:r>
            <a:r>
              <a:rPr lang="en-US" sz="1600" spc="313" dirty="0" err="1">
                <a:solidFill>
                  <a:srgbClr val="000000"/>
                </a:solidFill>
                <a:latin typeface="Century Gothic" pitchFamily="34" charset="0"/>
              </a:rPr>
              <a:t>Bölüm</a:t>
            </a:r>
            <a:r>
              <a:rPr lang="en-US" sz="1600" spc="313" dirty="0">
                <a:solidFill>
                  <a:srgbClr val="000000"/>
                </a:solidFill>
                <a:latin typeface="Century Gothic" pitchFamily="34" charset="0"/>
              </a:rPr>
              <a:t> Başkanlığı</a:t>
            </a:r>
          </a:p>
          <a:p>
            <a:pPr marL="458470" lvl="1" indent="-285750">
              <a:lnSpc>
                <a:spcPts val="1984"/>
              </a:lnSpc>
              <a:buFont typeface="Wingdings" pitchFamily="2" charset="2"/>
              <a:buChar char="ü"/>
            </a:pPr>
            <a:r>
              <a:rPr lang="en-US" sz="1600" spc="313" dirty="0" err="1">
                <a:solidFill>
                  <a:srgbClr val="000000"/>
                </a:solidFill>
                <a:latin typeface="Century Gothic" pitchFamily="34" charset="0"/>
              </a:rPr>
              <a:t>Türk</a:t>
            </a:r>
            <a:r>
              <a:rPr lang="en-US" sz="1600" spc="313" dirty="0">
                <a:solidFill>
                  <a:srgbClr val="000000"/>
                </a:solidFill>
                <a:latin typeface="Century Gothic" pitchFamily="34" charset="0"/>
              </a:rPr>
              <a:t> </a:t>
            </a:r>
            <a:r>
              <a:rPr lang="en-US" sz="1600" spc="313" dirty="0" err="1">
                <a:solidFill>
                  <a:srgbClr val="000000"/>
                </a:solidFill>
                <a:latin typeface="Century Gothic" pitchFamily="34" charset="0"/>
              </a:rPr>
              <a:t>Dili</a:t>
            </a:r>
            <a:r>
              <a:rPr lang="en-US" sz="1600" spc="313" dirty="0">
                <a:solidFill>
                  <a:srgbClr val="000000"/>
                </a:solidFill>
                <a:latin typeface="Century Gothic" pitchFamily="34" charset="0"/>
              </a:rPr>
              <a:t> </a:t>
            </a:r>
            <a:r>
              <a:rPr lang="en-US" sz="1600" spc="313" dirty="0" err="1">
                <a:solidFill>
                  <a:srgbClr val="000000"/>
                </a:solidFill>
                <a:latin typeface="Century Gothic" pitchFamily="34" charset="0"/>
              </a:rPr>
              <a:t>Bölüm</a:t>
            </a:r>
            <a:r>
              <a:rPr lang="en-US" sz="1600" spc="313" dirty="0">
                <a:solidFill>
                  <a:srgbClr val="000000"/>
                </a:solidFill>
                <a:latin typeface="Century Gothic" pitchFamily="34" charset="0"/>
              </a:rPr>
              <a:t> Başkanlığı</a:t>
            </a:r>
          </a:p>
        </p:txBody>
      </p:sp>
      <p:sp>
        <p:nvSpPr>
          <p:cNvPr id="11" name="TextBox 11"/>
          <p:cNvSpPr txBox="1"/>
          <p:nvPr/>
        </p:nvSpPr>
        <p:spPr>
          <a:xfrm>
            <a:off x="6714025" y="5513242"/>
            <a:ext cx="5963661" cy="897682"/>
          </a:xfrm>
          <a:prstGeom prst="rect">
            <a:avLst/>
          </a:prstGeom>
        </p:spPr>
        <p:txBody>
          <a:bodyPr wrap="square" lIns="0" tIns="0" rIns="0" bIns="0" rtlCol="0" anchor="t">
            <a:spAutoFit/>
          </a:bodyPr>
          <a:lstStyle/>
          <a:p>
            <a:pPr algn="ctr">
              <a:lnSpc>
                <a:spcPts val="3471"/>
              </a:lnSpc>
            </a:pPr>
            <a:r>
              <a:rPr lang="en-US" sz="2400" spc="548" dirty="0">
                <a:solidFill>
                  <a:srgbClr val="000000"/>
                </a:solidFill>
                <a:latin typeface="Algerian" pitchFamily="82" charset="0"/>
              </a:rPr>
              <a:t>REKTÖRLÜĞE BAĞLI BÖLÜMLER</a:t>
            </a:r>
          </a:p>
        </p:txBody>
      </p:sp>
      <p:sp>
        <p:nvSpPr>
          <p:cNvPr id="12" name="TextBox 12"/>
          <p:cNvSpPr txBox="1"/>
          <p:nvPr/>
        </p:nvSpPr>
        <p:spPr>
          <a:xfrm>
            <a:off x="7343617" y="8487870"/>
            <a:ext cx="5232120" cy="770429"/>
          </a:xfrm>
          <a:prstGeom prst="rect">
            <a:avLst/>
          </a:prstGeom>
        </p:spPr>
        <p:txBody>
          <a:bodyPr lIns="0" tIns="0" rIns="0" bIns="0" rtlCol="0" anchor="t">
            <a:spAutoFit/>
          </a:bodyPr>
          <a:lstStyle/>
          <a:p>
            <a:pPr marL="458470" lvl="1" indent="-285750">
              <a:lnSpc>
                <a:spcPts val="1984"/>
              </a:lnSpc>
              <a:buFont typeface="Wingdings" pitchFamily="2" charset="2"/>
              <a:buChar char="ü"/>
            </a:pPr>
            <a:r>
              <a:rPr lang="en-US" sz="1600" spc="313" dirty="0" err="1">
                <a:solidFill>
                  <a:srgbClr val="000000"/>
                </a:solidFill>
                <a:latin typeface="Century Gothic" pitchFamily="34" charset="0"/>
              </a:rPr>
              <a:t>Adalet</a:t>
            </a:r>
            <a:r>
              <a:rPr lang="en-US" sz="1600" spc="313" dirty="0">
                <a:solidFill>
                  <a:srgbClr val="000000"/>
                </a:solidFill>
                <a:latin typeface="Century Gothic" pitchFamily="34" charset="0"/>
              </a:rPr>
              <a:t> MYO</a:t>
            </a:r>
          </a:p>
          <a:p>
            <a:pPr marL="458470" lvl="1" indent="-285750">
              <a:lnSpc>
                <a:spcPts val="1984"/>
              </a:lnSpc>
              <a:buFont typeface="Wingdings" pitchFamily="2" charset="2"/>
              <a:buChar char="ü"/>
            </a:pPr>
            <a:r>
              <a:rPr lang="en-US" sz="1600" spc="313" dirty="0" err="1">
                <a:solidFill>
                  <a:srgbClr val="000000"/>
                </a:solidFill>
                <a:latin typeface="Century Gothic" pitchFamily="34" charset="0"/>
              </a:rPr>
              <a:t>Adapazarı</a:t>
            </a:r>
            <a:r>
              <a:rPr lang="en-US" sz="1600" spc="313" dirty="0">
                <a:solidFill>
                  <a:srgbClr val="000000"/>
                </a:solidFill>
                <a:latin typeface="Century Gothic" pitchFamily="34" charset="0"/>
              </a:rPr>
              <a:t> MYO</a:t>
            </a:r>
          </a:p>
          <a:p>
            <a:pPr marL="458470" lvl="1" indent="-285750">
              <a:lnSpc>
                <a:spcPts val="1984"/>
              </a:lnSpc>
              <a:buFont typeface="Wingdings" pitchFamily="2" charset="2"/>
              <a:buChar char="ü"/>
            </a:pPr>
            <a:r>
              <a:rPr lang="en-US" sz="1600" spc="313" dirty="0" err="1">
                <a:solidFill>
                  <a:srgbClr val="000000"/>
                </a:solidFill>
                <a:latin typeface="Century Gothic" pitchFamily="34" charset="0"/>
              </a:rPr>
              <a:t>Sağlık</a:t>
            </a:r>
            <a:r>
              <a:rPr lang="en-US" sz="1600" spc="313" dirty="0">
                <a:solidFill>
                  <a:srgbClr val="000000"/>
                </a:solidFill>
                <a:latin typeface="Century Gothic" pitchFamily="34" charset="0"/>
              </a:rPr>
              <a:t> </a:t>
            </a:r>
            <a:r>
              <a:rPr lang="en-US" sz="1600" spc="313" dirty="0" err="1">
                <a:solidFill>
                  <a:srgbClr val="000000"/>
                </a:solidFill>
                <a:latin typeface="Century Gothic" pitchFamily="34" charset="0"/>
              </a:rPr>
              <a:t>Hizmetleri</a:t>
            </a:r>
            <a:r>
              <a:rPr lang="en-US" sz="1600" spc="313" dirty="0">
                <a:solidFill>
                  <a:srgbClr val="000000"/>
                </a:solidFill>
                <a:latin typeface="Century Gothic" pitchFamily="34" charset="0"/>
              </a:rPr>
              <a:t> MYO</a:t>
            </a:r>
          </a:p>
        </p:txBody>
      </p:sp>
      <p:sp>
        <p:nvSpPr>
          <p:cNvPr id="13" name="TextBox 13"/>
          <p:cNvSpPr txBox="1"/>
          <p:nvPr/>
        </p:nvSpPr>
        <p:spPr>
          <a:xfrm>
            <a:off x="7250780" y="7788066"/>
            <a:ext cx="5238452" cy="410882"/>
          </a:xfrm>
          <a:prstGeom prst="rect">
            <a:avLst/>
          </a:prstGeom>
        </p:spPr>
        <p:txBody>
          <a:bodyPr lIns="0" tIns="0" rIns="0" bIns="0" rtlCol="0" anchor="t">
            <a:spAutoFit/>
          </a:bodyPr>
          <a:lstStyle/>
          <a:p>
            <a:pPr algn="ctr">
              <a:lnSpc>
                <a:spcPts val="3471"/>
              </a:lnSpc>
            </a:pPr>
            <a:r>
              <a:rPr lang="en-US" sz="2400" spc="548" dirty="0">
                <a:solidFill>
                  <a:srgbClr val="000000"/>
                </a:solidFill>
                <a:latin typeface="Algerian" pitchFamily="82" charset="0"/>
              </a:rPr>
              <a:t>MESLEK </a:t>
            </a:r>
            <a:r>
              <a:rPr lang="en-US" sz="2000" spc="548" dirty="0">
                <a:solidFill>
                  <a:srgbClr val="000000"/>
                </a:solidFill>
                <a:latin typeface="Algerian" pitchFamily="82" charset="0"/>
              </a:rPr>
              <a:t>YÜKSEK</a:t>
            </a:r>
            <a:r>
              <a:rPr lang="en-US" sz="2400" spc="548" dirty="0">
                <a:solidFill>
                  <a:srgbClr val="000000"/>
                </a:solidFill>
                <a:latin typeface="Algerian" pitchFamily="82" charset="0"/>
              </a:rPr>
              <a:t> OKULLARI</a:t>
            </a:r>
          </a:p>
        </p:txBody>
      </p:sp>
      <p:grpSp>
        <p:nvGrpSpPr>
          <p:cNvPr id="15" name="Group 15"/>
          <p:cNvGrpSpPr/>
          <p:nvPr/>
        </p:nvGrpSpPr>
        <p:grpSpPr>
          <a:xfrm>
            <a:off x="762000" y="1234924"/>
            <a:ext cx="6069031" cy="9052076"/>
            <a:chOff x="0" y="0"/>
            <a:chExt cx="7041607" cy="10422868"/>
          </a:xfrm>
        </p:grpSpPr>
        <p:sp>
          <p:nvSpPr>
            <p:cNvPr id="16" name="Freeform 16"/>
            <p:cNvSpPr/>
            <p:nvPr/>
          </p:nvSpPr>
          <p:spPr>
            <a:xfrm>
              <a:off x="0" y="0"/>
              <a:ext cx="7041607" cy="2178929"/>
            </a:xfrm>
            <a:custGeom>
              <a:avLst/>
              <a:gdLst/>
              <a:ahLst/>
              <a:cxnLst/>
              <a:rect l="l" t="t" r="r" b="b"/>
              <a:pathLst>
                <a:path w="7041607" h="2178929">
                  <a:moveTo>
                    <a:pt x="0" y="0"/>
                  </a:moveTo>
                  <a:lnTo>
                    <a:pt x="7041607" y="0"/>
                  </a:lnTo>
                  <a:lnTo>
                    <a:pt x="7041607" y="2178929"/>
                  </a:lnTo>
                  <a:lnTo>
                    <a:pt x="0" y="2178929"/>
                  </a:lnTo>
                  <a:lnTo>
                    <a:pt x="0" y="0"/>
                  </a:lnTo>
                  <a:close/>
                </a:path>
              </a:pathLst>
            </a:custGeom>
            <a:blipFill>
              <a:blip r:embed="rId3">
                <a:extLst>
                  <a:ext uri="{96DAC541-7B7A-43D3-8B79-37D633B846F1}">
                    <asvg:svgBlip xmlns="" xmlns:asvg="http://schemas.microsoft.com/office/drawing/2016/SVG/main" r:embed="rId4"/>
                  </a:ext>
                </a:extLst>
              </a:blip>
              <a:stretch>
                <a:fillRect b="-238736"/>
              </a:stretch>
            </a:blipFill>
          </p:spPr>
        </p:sp>
        <p:sp>
          <p:nvSpPr>
            <p:cNvPr id="17" name="Freeform 17"/>
            <p:cNvSpPr/>
            <p:nvPr/>
          </p:nvSpPr>
          <p:spPr>
            <a:xfrm>
              <a:off x="0" y="8535428"/>
              <a:ext cx="7041607" cy="1887440"/>
            </a:xfrm>
            <a:custGeom>
              <a:avLst/>
              <a:gdLst/>
              <a:ahLst/>
              <a:cxnLst/>
              <a:rect l="l" t="t" r="r" b="b"/>
              <a:pathLst>
                <a:path w="7041607" h="1887440">
                  <a:moveTo>
                    <a:pt x="0" y="0"/>
                  </a:moveTo>
                  <a:lnTo>
                    <a:pt x="7041607" y="0"/>
                  </a:lnTo>
                  <a:lnTo>
                    <a:pt x="7041607" y="1887440"/>
                  </a:lnTo>
                  <a:lnTo>
                    <a:pt x="0" y="1887440"/>
                  </a:lnTo>
                  <a:lnTo>
                    <a:pt x="0" y="0"/>
                  </a:lnTo>
                  <a:close/>
                </a:path>
              </a:pathLst>
            </a:custGeom>
            <a:blipFill>
              <a:blip r:embed="rId3">
                <a:extLst>
                  <a:ext uri="{96DAC541-7B7A-43D3-8B79-37D633B846F1}">
                    <asvg:svgBlip xmlns="" xmlns:asvg="http://schemas.microsoft.com/office/drawing/2016/SVG/main" r:embed="rId4"/>
                  </a:ext>
                </a:extLst>
              </a:blip>
              <a:stretch>
                <a:fillRect t="-291050"/>
              </a:stretch>
            </a:blipFill>
          </p:spPr>
        </p:sp>
        <p:sp>
          <p:nvSpPr>
            <p:cNvPr id="18" name="Freeform 18"/>
            <p:cNvSpPr/>
            <p:nvPr/>
          </p:nvSpPr>
          <p:spPr>
            <a:xfrm>
              <a:off x="0" y="2085188"/>
              <a:ext cx="7041607" cy="3371568"/>
            </a:xfrm>
            <a:custGeom>
              <a:avLst/>
              <a:gdLst/>
              <a:ahLst/>
              <a:cxnLst/>
              <a:rect l="l" t="t" r="r" b="b"/>
              <a:pathLst>
                <a:path w="7041607" h="3371568">
                  <a:moveTo>
                    <a:pt x="0" y="0"/>
                  </a:moveTo>
                  <a:lnTo>
                    <a:pt x="7041607" y="0"/>
                  </a:lnTo>
                  <a:lnTo>
                    <a:pt x="7041607" y="3371568"/>
                  </a:lnTo>
                  <a:lnTo>
                    <a:pt x="0" y="3371568"/>
                  </a:lnTo>
                  <a:lnTo>
                    <a:pt x="0" y="0"/>
                  </a:lnTo>
                  <a:close/>
                </a:path>
              </a:pathLst>
            </a:custGeom>
            <a:blipFill>
              <a:blip r:embed="rId3">
                <a:extLst>
                  <a:ext uri="{96DAC541-7B7A-43D3-8B79-37D633B846F1}">
                    <asvg:svgBlip xmlns="" xmlns:asvg="http://schemas.microsoft.com/office/drawing/2016/SVG/main" r:embed="rId4"/>
                  </a:ext>
                </a:extLst>
              </a:blip>
              <a:stretch>
                <a:fillRect t="-64106" b="-54807"/>
              </a:stretch>
            </a:blipFill>
          </p:spPr>
        </p:sp>
        <p:sp>
          <p:nvSpPr>
            <p:cNvPr id="19" name="Freeform 19"/>
            <p:cNvSpPr/>
            <p:nvPr/>
          </p:nvSpPr>
          <p:spPr>
            <a:xfrm>
              <a:off x="0" y="5207564"/>
              <a:ext cx="7041607" cy="3371568"/>
            </a:xfrm>
            <a:custGeom>
              <a:avLst/>
              <a:gdLst/>
              <a:ahLst/>
              <a:cxnLst/>
              <a:rect l="l" t="t" r="r" b="b"/>
              <a:pathLst>
                <a:path w="7041607" h="3371568">
                  <a:moveTo>
                    <a:pt x="0" y="0"/>
                  </a:moveTo>
                  <a:lnTo>
                    <a:pt x="7041607" y="0"/>
                  </a:lnTo>
                  <a:lnTo>
                    <a:pt x="7041607" y="3371568"/>
                  </a:lnTo>
                  <a:lnTo>
                    <a:pt x="0" y="3371568"/>
                  </a:lnTo>
                  <a:lnTo>
                    <a:pt x="0" y="0"/>
                  </a:lnTo>
                  <a:close/>
                </a:path>
              </a:pathLst>
            </a:custGeom>
            <a:blipFill>
              <a:blip r:embed="rId3">
                <a:extLst>
                  <a:ext uri="{96DAC541-7B7A-43D3-8B79-37D633B846F1}">
                    <asvg:svgBlip xmlns="" xmlns:asvg="http://schemas.microsoft.com/office/drawing/2016/SVG/main" r:embed="rId4"/>
                  </a:ext>
                </a:extLst>
              </a:blip>
              <a:stretch>
                <a:fillRect t="-64106" b="-54807"/>
              </a:stretch>
            </a:blipFill>
          </p:spPr>
        </p:sp>
      </p:grpSp>
      <p:sp>
        <p:nvSpPr>
          <p:cNvPr id="20" name="Dikdörtgen 19"/>
          <p:cNvSpPr/>
          <p:nvPr/>
        </p:nvSpPr>
        <p:spPr>
          <a:xfrm>
            <a:off x="1761673" y="2208981"/>
            <a:ext cx="4343400" cy="7294305"/>
          </a:xfrm>
          <a:prstGeom prst="rect">
            <a:avLst/>
          </a:prstGeom>
        </p:spPr>
        <p:txBody>
          <a:bodyPr wrap="square">
            <a:spAutoFit/>
          </a:bodyPr>
          <a:lstStyle/>
          <a:p>
            <a:pPr marL="285750" indent="-285750">
              <a:buFont typeface="Wingdings" pitchFamily="2" charset="2"/>
              <a:buChar char="Ø"/>
            </a:pPr>
            <a:r>
              <a:rPr lang="tr-TR" b="1" i="1" dirty="0">
                <a:latin typeface="Century Gothic" pitchFamily="34" charset="0"/>
              </a:rPr>
              <a:t>Enstitü</a:t>
            </a:r>
            <a:r>
              <a:rPr lang="tr-TR" dirty="0">
                <a:latin typeface="Century Gothic" pitchFamily="34" charset="0"/>
              </a:rPr>
              <a:t>: Üniversitelerde ve fakültelerde birden fazla benzer ve ilgili bilim dallarında lisansüstü, eğitim-öğretim, bilimsel araştırma ve uygulama yapan bir yükseköğretim kurumudur. </a:t>
            </a:r>
            <a:endParaRPr lang="tr-TR" dirty="0" smtClean="0">
              <a:latin typeface="Century Gothic" pitchFamily="34" charset="0"/>
            </a:endParaRPr>
          </a:p>
          <a:p>
            <a:pPr marL="285750" indent="-285750">
              <a:buFont typeface="Wingdings" pitchFamily="2" charset="2"/>
              <a:buChar char="Ø"/>
            </a:pPr>
            <a:endParaRPr lang="tr-TR" dirty="0" smtClean="0">
              <a:latin typeface="Century Gothic" pitchFamily="34" charset="0"/>
            </a:endParaRPr>
          </a:p>
          <a:p>
            <a:pPr marL="285750" indent="-285750">
              <a:buFont typeface="Wingdings" pitchFamily="2" charset="2"/>
              <a:buChar char="Ø"/>
            </a:pPr>
            <a:r>
              <a:rPr lang="tr-TR" b="1" i="1" dirty="0">
                <a:latin typeface="Century Gothic" pitchFamily="34" charset="0"/>
              </a:rPr>
              <a:t>Yüksekokul</a:t>
            </a:r>
            <a:r>
              <a:rPr lang="tr-TR" dirty="0">
                <a:latin typeface="Century Gothic" pitchFamily="34" charset="0"/>
              </a:rPr>
              <a:t>: Belirli bir mesleğe yönelik eğitim-öğretime ağırlık veren bir yükseköğretim kurumudur</a:t>
            </a:r>
            <a:r>
              <a:rPr lang="tr-TR" dirty="0" smtClean="0">
                <a:latin typeface="Century Gothic" pitchFamily="34" charset="0"/>
              </a:rPr>
              <a:t>.</a:t>
            </a:r>
          </a:p>
          <a:p>
            <a:pPr marL="285750" indent="-285750">
              <a:buFont typeface="Wingdings" pitchFamily="2" charset="2"/>
              <a:buChar char="Ø"/>
            </a:pPr>
            <a:endParaRPr lang="tr-TR" dirty="0">
              <a:latin typeface="Century Gothic" pitchFamily="34" charset="0"/>
            </a:endParaRPr>
          </a:p>
          <a:p>
            <a:pPr marL="285750" indent="-285750">
              <a:buFont typeface="Wingdings" pitchFamily="2" charset="2"/>
              <a:buChar char="Ø"/>
            </a:pPr>
            <a:r>
              <a:rPr lang="tr-TR" dirty="0" smtClean="0">
                <a:latin typeface="Century Gothic" pitchFamily="34" charset="0"/>
              </a:rPr>
              <a:t>Enstitü  </a:t>
            </a:r>
            <a:r>
              <a:rPr lang="tr-TR" dirty="0">
                <a:latin typeface="Century Gothic" pitchFamily="34" charset="0"/>
              </a:rPr>
              <a:t>ve Yüksekokulu  müdürü, üç yıl için ilgili fakülte dekanının önerisi üzerine rektör tarafından atanır. Rektörlüğe bağlı enstitülerde bu atama doğrudan rektör tarafından yapılır. Süresi biten müdür tekrar atanabilir</a:t>
            </a:r>
            <a:r>
              <a:rPr lang="tr-TR" dirty="0" smtClean="0">
                <a:latin typeface="Century Gothic" pitchFamily="34" charset="0"/>
              </a:rPr>
              <a:t>.</a:t>
            </a:r>
          </a:p>
          <a:p>
            <a:pPr marL="285750" indent="-285750">
              <a:buFont typeface="Wingdings" pitchFamily="2" charset="2"/>
              <a:buChar char="Ø"/>
            </a:pPr>
            <a:endParaRPr lang="tr-TR" dirty="0" smtClean="0">
              <a:latin typeface="Century Gothic" pitchFamily="34" charset="0"/>
            </a:endParaRPr>
          </a:p>
          <a:p>
            <a:pPr marL="285750" indent="-285750">
              <a:buFont typeface="Wingdings" pitchFamily="2" charset="2"/>
              <a:buChar char="Ø"/>
            </a:pPr>
            <a:r>
              <a:rPr lang="tr-TR" dirty="0">
                <a:latin typeface="Century Gothic" pitchFamily="34" charset="0"/>
              </a:rPr>
              <a:t>Enstitü ve </a:t>
            </a:r>
            <a:r>
              <a:rPr lang="tr-TR" dirty="0" smtClean="0">
                <a:latin typeface="Century Gothic" pitchFamily="34" charset="0"/>
              </a:rPr>
              <a:t>yüksekokullarda yönetimin başında  </a:t>
            </a:r>
            <a:r>
              <a:rPr lang="tr-TR" dirty="0">
                <a:latin typeface="Century Gothic" pitchFamily="34" charset="0"/>
              </a:rPr>
              <a:t>enstitü veya yüksekokul müdürüne bağlı </a:t>
            </a:r>
            <a:r>
              <a:rPr lang="tr-TR" b="1" i="1" dirty="0">
                <a:latin typeface="Century Gothic" pitchFamily="34" charset="0"/>
              </a:rPr>
              <a:t>enstitü veya yüksekokul sekreteri</a:t>
            </a:r>
            <a:r>
              <a:rPr lang="tr-TR" dirty="0">
                <a:latin typeface="Century Gothic" pitchFamily="34" charset="0"/>
              </a:rPr>
              <a:t> bulunur.</a:t>
            </a:r>
          </a:p>
          <a:p>
            <a:endParaRPr lang="tr-TR" dirty="0" smtClean="0">
              <a:latin typeface="Century Gothic" pitchFamily="34" charset="0"/>
            </a:endParaRPr>
          </a:p>
          <a:p>
            <a:endParaRPr lang="tr-TR" dirty="0"/>
          </a:p>
        </p:txBody>
      </p:sp>
      <p:grpSp>
        <p:nvGrpSpPr>
          <p:cNvPr id="21" name="Group 15"/>
          <p:cNvGrpSpPr/>
          <p:nvPr/>
        </p:nvGrpSpPr>
        <p:grpSpPr>
          <a:xfrm>
            <a:off x="11835496" y="2983474"/>
            <a:ext cx="6069031" cy="5135766"/>
            <a:chOff x="0" y="0"/>
            <a:chExt cx="7041607" cy="10422868"/>
          </a:xfrm>
        </p:grpSpPr>
        <p:sp>
          <p:nvSpPr>
            <p:cNvPr id="22" name="Freeform 16"/>
            <p:cNvSpPr/>
            <p:nvPr/>
          </p:nvSpPr>
          <p:spPr>
            <a:xfrm>
              <a:off x="0" y="0"/>
              <a:ext cx="7041607" cy="2178929"/>
            </a:xfrm>
            <a:custGeom>
              <a:avLst/>
              <a:gdLst/>
              <a:ahLst/>
              <a:cxnLst/>
              <a:rect l="l" t="t" r="r" b="b"/>
              <a:pathLst>
                <a:path w="7041607" h="2178929">
                  <a:moveTo>
                    <a:pt x="0" y="0"/>
                  </a:moveTo>
                  <a:lnTo>
                    <a:pt x="7041607" y="0"/>
                  </a:lnTo>
                  <a:lnTo>
                    <a:pt x="7041607" y="2178929"/>
                  </a:lnTo>
                  <a:lnTo>
                    <a:pt x="0" y="2178929"/>
                  </a:lnTo>
                  <a:lnTo>
                    <a:pt x="0" y="0"/>
                  </a:lnTo>
                  <a:close/>
                </a:path>
              </a:pathLst>
            </a:custGeom>
            <a:blipFill>
              <a:blip r:embed="rId3">
                <a:extLst>
                  <a:ext uri="{96DAC541-7B7A-43D3-8B79-37D633B846F1}">
                    <asvg:svgBlip xmlns="" xmlns:asvg="http://schemas.microsoft.com/office/drawing/2016/SVG/main" r:embed="rId4"/>
                  </a:ext>
                </a:extLst>
              </a:blip>
              <a:stretch>
                <a:fillRect b="-238736"/>
              </a:stretch>
            </a:blipFill>
          </p:spPr>
        </p:sp>
        <p:sp>
          <p:nvSpPr>
            <p:cNvPr id="23" name="Freeform 17"/>
            <p:cNvSpPr/>
            <p:nvPr/>
          </p:nvSpPr>
          <p:spPr>
            <a:xfrm>
              <a:off x="0" y="8535428"/>
              <a:ext cx="7041607" cy="1887440"/>
            </a:xfrm>
            <a:custGeom>
              <a:avLst/>
              <a:gdLst/>
              <a:ahLst/>
              <a:cxnLst/>
              <a:rect l="l" t="t" r="r" b="b"/>
              <a:pathLst>
                <a:path w="7041607" h="1887440">
                  <a:moveTo>
                    <a:pt x="0" y="0"/>
                  </a:moveTo>
                  <a:lnTo>
                    <a:pt x="7041607" y="0"/>
                  </a:lnTo>
                  <a:lnTo>
                    <a:pt x="7041607" y="1887440"/>
                  </a:lnTo>
                  <a:lnTo>
                    <a:pt x="0" y="1887440"/>
                  </a:lnTo>
                  <a:lnTo>
                    <a:pt x="0" y="0"/>
                  </a:lnTo>
                  <a:close/>
                </a:path>
              </a:pathLst>
            </a:custGeom>
            <a:blipFill>
              <a:blip r:embed="rId3">
                <a:extLst>
                  <a:ext uri="{96DAC541-7B7A-43D3-8B79-37D633B846F1}">
                    <asvg:svgBlip xmlns="" xmlns:asvg="http://schemas.microsoft.com/office/drawing/2016/SVG/main" r:embed="rId4"/>
                  </a:ext>
                </a:extLst>
              </a:blip>
              <a:stretch>
                <a:fillRect t="-291050"/>
              </a:stretch>
            </a:blipFill>
          </p:spPr>
        </p:sp>
        <p:sp>
          <p:nvSpPr>
            <p:cNvPr id="24" name="Freeform 18"/>
            <p:cNvSpPr/>
            <p:nvPr/>
          </p:nvSpPr>
          <p:spPr>
            <a:xfrm>
              <a:off x="0" y="2085188"/>
              <a:ext cx="7041607" cy="3371568"/>
            </a:xfrm>
            <a:custGeom>
              <a:avLst/>
              <a:gdLst/>
              <a:ahLst/>
              <a:cxnLst/>
              <a:rect l="l" t="t" r="r" b="b"/>
              <a:pathLst>
                <a:path w="7041607" h="3371568">
                  <a:moveTo>
                    <a:pt x="0" y="0"/>
                  </a:moveTo>
                  <a:lnTo>
                    <a:pt x="7041607" y="0"/>
                  </a:lnTo>
                  <a:lnTo>
                    <a:pt x="7041607" y="3371568"/>
                  </a:lnTo>
                  <a:lnTo>
                    <a:pt x="0" y="3371568"/>
                  </a:lnTo>
                  <a:lnTo>
                    <a:pt x="0" y="0"/>
                  </a:lnTo>
                  <a:close/>
                </a:path>
              </a:pathLst>
            </a:custGeom>
            <a:blipFill>
              <a:blip r:embed="rId3">
                <a:extLst>
                  <a:ext uri="{96DAC541-7B7A-43D3-8B79-37D633B846F1}">
                    <asvg:svgBlip xmlns="" xmlns:asvg="http://schemas.microsoft.com/office/drawing/2016/SVG/main" r:embed="rId4"/>
                  </a:ext>
                </a:extLst>
              </a:blip>
              <a:stretch>
                <a:fillRect t="-64106" b="-54807"/>
              </a:stretch>
            </a:blipFill>
          </p:spPr>
        </p:sp>
        <p:sp>
          <p:nvSpPr>
            <p:cNvPr id="25" name="Freeform 19"/>
            <p:cNvSpPr/>
            <p:nvPr/>
          </p:nvSpPr>
          <p:spPr>
            <a:xfrm>
              <a:off x="0" y="5207564"/>
              <a:ext cx="7041607" cy="3371568"/>
            </a:xfrm>
            <a:custGeom>
              <a:avLst/>
              <a:gdLst/>
              <a:ahLst/>
              <a:cxnLst/>
              <a:rect l="l" t="t" r="r" b="b"/>
              <a:pathLst>
                <a:path w="7041607" h="3371568">
                  <a:moveTo>
                    <a:pt x="0" y="0"/>
                  </a:moveTo>
                  <a:lnTo>
                    <a:pt x="7041607" y="0"/>
                  </a:lnTo>
                  <a:lnTo>
                    <a:pt x="7041607" y="3371568"/>
                  </a:lnTo>
                  <a:lnTo>
                    <a:pt x="0" y="3371568"/>
                  </a:lnTo>
                  <a:lnTo>
                    <a:pt x="0" y="0"/>
                  </a:lnTo>
                  <a:close/>
                </a:path>
              </a:pathLst>
            </a:custGeom>
            <a:blipFill>
              <a:blip r:embed="rId3">
                <a:extLst>
                  <a:ext uri="{96DAC541-7B7A-43D3-8B79-37D633B846F1}">
                    <asvg:svgBlip xmlns="" xmlns:asvg="http://schemas.microsoft.com/office/drawing/2016/SVG/main" r:embed="rId4"/>
                  </a:ext>
                </a:extLst>
              </a:blip>
              <a:stretch>
                <a:fillRect t="-64106" b="-54807"/>
              </a:stretch>
            </a:blipFill>
          </p:spPr>
        </p:sp>
      </p:grpSp>
      <p:sp>
        <p:nvSpPr>
          <p:cNvPr id="26" name="Dikdörtgen 25"/>
          <p:cNvSpPr/>
          <p:nvPr/>
        </p:nvSpPr>
        <p:spPr>
          <a:xfrm>
            <a:off x="12677686" y="4102384"/>
            <a:ext cx="5087762" cy="2585323"/>
          </a:xfrm>
          <a:prstGeom prst="rect">
            <a:avLst/>
          </a:prstGeom>
        </p:spPr>
        <p:txBody>
          <a:bodyPr wrap="square">
            <a:spAutoFit/>
          </a:bodyPr>
          <a:lstStyle/>
          <a:p>
            <a:pPr marL="285750" indent="-285750">
              <a:buFont typeface="Wingdings" pitchFamily="2" charset="2"/>
              <a:buChar char="Ø"/>
            </a:pPr>
            <a:r>
              <a:rPr lang="tr-TR" b="1" i="1" dirty="0">
                <a:latin typeface="Century Gothic" pitchFamily="34" charset="0"/>
              </a:rPr>
              <a:t>Meslek Yüksekokulu</a:t>
            </a:r>
            <a:r>
              <a:rPr lang="tr-TR" dirty="0">
                <a:latin typeface="Century Gothic" pitchFamily="34" charset="0"/>
              </a:rPr>
              <a:t>: Belirli mesleklere yönelik ara insan gücü yetiştirmeyi amaçlayan dört yarıyıllık eğitim-öğretim sürdüren bir yükseköğretim kurumudur.</a:t>
            </a:r>
          </a:p>
          <a:p>
            <a:pPr marL="285750" indent="-285750">
              <a:buFont typeface="Wingdings" pitchFamily="2" charset="2"/>
              <a:buChar char="Ø"/>
            </a:pPr>
            <a:endParaRPr lang="tr-TR" dirty="0">
              <a:latin typeface="Century Gothic" pitchFamily="34" charset="0"/>
            </a:endParaRPr>
          </a:p>
          <a:p>
            <a:pPr marL="285750" indent="-285750">
              <a:buFont typeface="Wingdings" pitchFamily="2" charset="2"/>
              <a:buChar char="Ø"/>
            </a:pPr>
            <a:r>
              <a:rPr lang="tr-TR" b="1" i="1" dirty="0"/>
              <a:t>Bölüm:  </a:t>
            </a:r>
            <a:r>
              <a:rPr lang="tr-TR" dirty="0"/>
              <a:t>Yükseköğretimdeki çeşitli birimlerin ortak derslerini vermek üzere, Rektörlüğe bağlı bölümlerde kurulabilir. </a:t>
            </a:r>
            <a:r>
              <a:rPr lang="tr-TR" dirty="0">
                <a:latin typeface="Century Gothic" pitchFamily="34" charset="0"/>
              </a:rPr>
              <a:t>Bölüm, bölüm başkanı tarafından yönetilir. </a:t>
            </a:r>
          </a:p>
        </p:txBody>
      </p:sp>
      <p:sp>
        <p:nvSpPr>
          <p:cNvPr id="27" name="TextBox 14"/>
          <p:cNvSpPr txBox="1"/>
          <p:nvPr/>
        </p:nvSpPr>
        <p:spPr>
          <a:xfrm>
            <a:off x="7016560" y="555251"/>
            <a:ext cx="5358590" cy="596382"/>
          </a:xfrm>
          <a:prstGeom prst="rect">
            <a:avLst/>
          </a:prstGeom>
        </p:spPr>
        <p:txBody>
          <a:bodyPr wrap="square" lIns="0" tIns="0" rIns="0" bIns="0" rtlCol="0" anchor="t">
            <a:spAutoFit/>
          </a:bodyPr>
          <a:lstStyle/>
          <a:p>
            <a:pPr>
              <a:lnSpc>
                <a:spcPts val="5331"/>
              </a:lnSpc>
            </a:pPr>
            <a:r>
              <a:rPr lang="en-US" sz="2800" spc="576" dirty="0">
                <a:solidFill>
                  <a:srgbClr val="000000"/>
                </a:solidFill>
                <a:latin typeface="Algerian" pitchFamily="82" charset="0"/>
              </a:rPr>
              <a:t>AKADEMIK BIRIMLER</a:t>
            </a:r>
          </a:p>
        </p:txBody>
      </p:sp>
    </p:spTree>
    <p:extLst>
      <p:ext uri="{BB962C8B-B14F-4D97-AF65-F5344CB8AC3E}">
        <p14:creationId xmlns:p14="http://schemas.microsoft.com/office/powerpoint/2010/main" val="3554979631"/>
      </p:ext>
    </p:extLst>
  </p:cSld>
  <p:clrMapOvr>
    <a:masterClrMapping/>
  </p:clrMapOvr>
  <p:transition spd="slow">
    <p:cover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20" name="Group 21"/>
          <p:cNvGrpSpPr>
            <a:grpSpLocks noChangeAspect="1"/>
          </p:cNvGrpSpPr>
          <p:nvPr/>
        </p:nvGrpSpPr>
        <p:grpSpPr>
          <a:xfrm>
            <a:off x="10325129" y="3130821"/>
            <a:ext cx="2712562" cy="2348957"/>
            <a:chOff x="0" y="0"/>
            <a:chExt cx="4282440" cy="3708400"/>
          </a:xfrm>
        </p:grpSpPr>
        <p:sp>
          <p:nvSpPr>
            <p:cNvPr id="21" name="Freeform 22"/>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t="-2935" b="-12543"/>
              </a:stretch>
            </a:blipFill>
          </p:spPr>
        </p:sp>
      </p:grpSp>
      <p:sp>
        <p:nvSpPr>
          <p:cNvPr id="22" name="TextBox 28"/>
          <p:cNvSpPr txBox="1"/>
          <p:nvPr/>
        </p:nvSpPr>
        <p:spPr>
          <a:xfrm>
            <a:off x="13868435" y="4525957"/>
            <a:ext cx="2712562" cy="263662"/>
          </a:xfrm>
          <a:prstGeom prst="rect">
            <a:avLst/>
          </a:prstGeom>
        </p:spPr>
        <p:txBody>
          <a:bodyPr lIns="0" tIns="0" rIns="0" bIns="0" rtlCol="0" anchor="t">
            <a:spAutoFit/>
          </a:bodyPr>
          <a:lstStyle/>
          <a:p>
            <a:pPr algn="ctr">
              <a:lnSpc>
                <a:spcPts val="2049"/>
              </a:lnSpc>
            </a:pPr>
            <a:r>
              <a:rPr lang="en-US" sz="2000" dirty="0" err="1">
                <a:solidFill>
                  <a:srgbClr val="313131"/>
                </a:solidFill>
                <a:latin typeface="Archivo Narrow"/>
              </a:rPr>
              <a:t>Genel</a:t>
            </a:r>
            <a:r>
              <a:rPr lang="en-US" sz="2000" dirty="0">
                <a:solidFill>
                  <a:srgbClr val="313131"/>
                </a:solidFill>
                <a:latin typeface="Archivo Narrow"/>
              </a:rPr>
              <a:t> </a:t>
            </a:r>
            <a:r>
              <a:rPr lang="en-US" sz="2000" dirty="0" err="1">
                <a:solidFill>
                  <a:srgbClr val="313131"/>
                </a:solidFill>
                <a:latin typeface="Archivo Narrow"/>
              </a:rPr>
              <a:t>Sekreter</a:t>
            </a:r>
            <a:endParaRPr lang="en-US" sz="2000" dirty="0">
              <a:solidFill>
                <a:srgbClr val="313131"/>
              </a:solidFill>
              <a:latin typeface="Archivo Narrow"/>
            </a:endParaRPr>
          </a:p>
        </p:txBody>
      </p:sp>
      <p:sp>
        <p:nvSpPr>
          <p:cNvPr id="6" name="Dikdörtgen 5"/>
          <p:cNvSpPr/>
          <p:nvPr/>
        </p:nvSpPr>
        <p:spPr>
          <a:xfrm>
            <a:off x="13648096" y="3591151"/>
            <a:ext cx="2941831" cy="682238"/>
          </a:xfrm>
          <a:prstGeom prst="rect">
            <a:avLst/>
          </a:prstGeom>
        </p:spPr>
        <p:txBody>
          <a:bodyPr wrap="none">
            <a:spAutoFit/>
          </a:bodyPr>
          <a:lstStyle/>
          <a:p>
            <a:pPr algn="ctr">
              <a:lnSpc>
                <a:spcPts val="2265"/>
              </a:lnSpc>
            </a:pPr>
            <a:r>
              <a:rPr lang="tr-TR" dirty="0" smtClean="0">
                <a:solidFill>
                  <a:srgbClr val="313131"/>
                </a:solidFill>
                <a:latin typeface="Archivo Black"/>
              </a:rPr>
              <a:t>Doç. Dr.</a:t>
            </a:r>
          </a:p>
          <a:p>
            <a:pPr algn="ctr">
              <a:lnSpc>
                <a:spcPts val="2265"/>
              </a:lnSpc>
            </a:pPr>
            <a:r>
              <a:rPr lang="en-US" dirty="0" err="1" smtClean="0">
                <a:solidFill>
                  <a:srgbClr val="313131"/>
                </a:solidFill>
                <a:latin typeface="Archivo Black"/>
              </a:rPr>
              <a:t>Abdulkadir</a:t>
            </a:r>
            <a:r>
              <a:rPr lang="en-US" dirty="0" smtClean="0">
                <a:solidFill>
                  <a:srgbClr val="313131"/>
                </a:solidFill>
                <a:latin typeface="Archivo Black"/>
              </a:rPr>
              <a:t> </a:t>
            </a:r>
            <a:r>
              <a:rPr lang="en-US" dirty="0">
                <a:solidFill>
                  <a:srgbClr val="313131"/>
                </a:solidFill>
                <a:latin typeface="Archivo Black"/>
              </a:rPr>
              <a:t>ALTINSOY</a:t>
            </a:r>
          </a:p>
        </p:txBody>
      </p:sp>
      <p:grpSp>
        <p:nvGrpSpPr>
          <p:cNvPr id="44" name="Group 15"/>
          <p:cNvGrpSpPr/>
          <p:nvPr/>
        </p:nvGrpSpPr>
        <p:grpSpPr>
          <a:xfrm>
            <a:off x="340567" y="541611"/>
            <a:ext cx="8498633" cy="8435044"/>
            <a:chOff x="0" y="0"/>
            <a:chExt cx="7041607" cy="10422868"/>
          </a:xfrm>
        </p:grpSpPr>
        <p:sp>
          <p:nvSpPr>
            <p:cNvPr id="45" name="Freeform 16"/>
            <p:cNvSpPr/>
            <p:nvPr/>
          </p:nvSpPr>
          <p:spPr>
            <a:xfrm>
              <a:off x="0" y="0"/>
              <a:ext cx="7041607" cy="2178929"/>
            </a:xfrm>
            <a:custGeom>
              <a:avLst/>
              <a:gdLst/>
              <a:ahLst/>
              <a:cxnLst/>
              <a:rect l="l" t="t" r="r" b="b"/>
              <a:pathLst>
                <a:path w="7041607" h="2178929">
                  <a:moveTo>
                    <a:pt x="0" y="0"/>
                  </a:moveTo>
                  <a:lnTo>
                    <a:pt x="7041607" y="0"/>
                  </a:lnTo>
                  <a:lnTo>
                    <a:pt x="7041607" y="2178929"/>
                  </a:lnTo>
                  <a:lnTo>
                    <a:pt x="0" y="2178929"/>
                  </a:lnTo>
                  <a:lnTo>
                    <a:pt x="0" y="0"/>
                  </a:lnTo>
                  <a:close/>
                </a:path>
              </a:pathLst>
            </a:custGeom>
            <a:blipFill>
              <a:blip r:embed="rId4">
                <a:extLst>
                  <a:ext uri="{96DAC541-7B7A-43D3-8B79-37D633B846F1}">
                    <asvg:svgBlip xmlns="" xmlns:asvg="http://schemas.microsoft.com/office/drawing/2016/SVG/main" r:embed="rId5"/>
                  </a:ext>
                </a:extLst>
              </a:blip>
              <a:stretch>
                <a:fillRect b="-238736"/>
              </a:stretch>
            </a:blipFill>
          </p:spPr>
        </p:sp>
        <p:sp>
          <p:nvSpPr>
            <p:cNvPr id="46" name="Freeform 17"/>
            <p:cNvSpPr/>
            <p:nvPr/>
          </p:nvSpPr>
          <p:spPr>
            <a:xfrm>
              <a:off x="0" y="8535428"/>
              <a:ext cx="7041607" cy="1887440"/>
            </a:xfrm>
            <a:custGeom>
              <a:avLst/>
              <a:gdLst/>
              <a:ahLst/>
              <a:cxnLst/>
              <a:rect l="l" t="t" r="r" b="b"/>
              <a:pathLst>
                <a:path w="7041607" h="1887440">
                  <a:moveTo>
                    <a:pt x="0" y="0"/>
                  </a:moveTo>
                  <a:lnTo>
                    <a:pt x="7041607" y="0"/>
                  </a:lnTo>
                  <a:lnTo>
                    <a:pt x="7041607" y="1887440"/>
                  </a:lnTo>
                  <a:lnTo>
                    <a:pt x="0" y="1887440"/>
                  </a:lnTo>
                  <a:lnTo>
                    <a:pt x="0" y="0"/>
                  </a:lnTo>
                  <a:close/>
                </a:path>
              </a:pathLst>
            </a:custGeom>
            <a:blipFill>
              <a:blip r:embed="rId4">
                <a:extLst>
                  <a:ext uri="{96DAC541-7B7A-43D3-8B79-37D633B846F1}">
                    <asvg:svgBlip xmlns="" xmlns:asvg="http://schemas.microsoft.com/office/drawing/2016/SVG/main" r:embed="rId5"/>
                  </a:ext>
                </a:extLst>
              </a:blip>
              <a:stretch>
                <a:fillRect t="-291050"/>
              </a:stretch>
            </a:blipFill>
          </p:spPr>
        </p:sp>
        <p:sp>
          <p:nvSpPr>
            <p:cNvPr id="47" name="Freeform 18"/>
            <p:cNvSpPr/>
            <p:nvPr/>
          </p:nvSpPr>
          <p:spPr>
            <a:xfrm>
              <a:off x="0" y="2085188"/>
              <a:ext cx="7041607" cy="3371568"/>
            </a:xfrm>
            <a:custGeom>
              <a:avLst/>
              <a:gdLst/>
              <a:ahLst/>
              <a:cxnLst/>
              <a:rect l="l" t="t" r="r" b="b"/>
              <a:pathLst>
                <a:path w="7041607" h="3371568">
                  <a:moveTo>
                    <a:pt x="0" y="0"/>
                  </a:moveTo>
                  <a:lnTo>
                    <a:pt x="7041607" y="0"/>
                  </a:lnTo>
                  <a:lnTo>
                    <a:pt x="7041607" y="3371568"/>
                  </a:lnTo>
                  <a:lnTo>
                    <a:pt x="0" y="3371568"/>
                  </a:lnTo>
                  <a:lnTo>
                    <a:pt x="0" y="0"/>
                  </a:lnTo>
                  <a:close/>
                </a:path>
              </a:pathLst>
            </a:custGeom>
            <a:blipFill>
              <a:blip r:embed="rId4">
                <a:extLst>
                  <a:ext uri="{96DAC541-7B7A-43D3-8B79-37D633B846F1}">
                    <asvg:svgBlip xmlns="" xmlns:asvg="http://schemas.microsoft.com/office/drawing/2016/SVG/main" r:embed="rId5"/>
                  </a:ext>
                </a:extLst>
              </a:blip>
              <a:stretch>
                <a:fillRect t="-64106" b="-54807"/>
              </a:stretch>
            </a:blipFill>
          </p:spPr>
        </p:sp>
        <p:sp>
          <p:nvSpPr>
            <p:cNvPr id="48" name="Freeform 19"/>
            <p:cNvSpPr/>
            <p:nvPr/>
          </p:nvSpPr>
          <p:spPr>
            <a:xfrm>
              <a:off x="0" y="5207564"/>
              <a:ext cx="7041607" cy="3371568"/>
            </a:xfrm>
            <a:custGeom>
              <a:avLst/>
              <a:gdLst/>
              <a:ahLst/>
              <a:cxnLst/>
              <a:rect l="l" t="t" r="r" b="b"/>
              <a:pathLst>
                <a:path w="7041607" h="3371568">
                  <a:moveTo>
                    <a:pt x="0" y="0"/>
                  </a:moveTo>
                  <a:lnTo>
                    <a:pt x="7041607" y="0"/>
                  </a:lnTo>
                  <a:lnTo>
                    <a:pt x="7041607" y="3371568"/>
                  </a:lnTo>
                  <a:lnTo>
                    <a:pt x="0" y="3371568"/>
                  </a:lnTo>
                  <a:lnTo>
                    <a:pt x="0" y="0"/>
                  </a:lnTo>
                  <a:close/>
                </a:path>
              </a:pathLst>
            </a:custGeom>
            <a:blipFill>
              <a:blip r:embed="rId4">
                <a:extLst>
                  <a:ext uri="{96DAC541-7B7A-43D3-8B79-37D633B846F1}">
                    <asvg:svgBlip xmlns="" xmlns:asvg="http://schemas.microsoft.com/office/drawing/2016/SVG/main" r:embed="rId5"/>
                  </a:ext>
                </a:extLst>
              </a:blip>
              <a:stretch>
                <a:fillRect t="-64106" b="-54807"/>
              </a:stretch>
            </a:blipFill>
          </p:spPr>
        </p:sp>
      </p:grpSp>
      <p:sp>
        <p:nvSpPr>
          <p:cNvPr id="26" name="TextBox 26"/>
          <p:cNvSpPr txBox="1"/>
          <p:nvPr/>
        </p:nvSpPr>
        <p:spPr>
          <a:xfrm>
            <a:off x="1608360" y="2189165"/>
            <a:ext cx="6629400" cy="6783908"/>
          </a:xfrm>
          <a:prstGeom prst="rect">
            <a:avLst/>
          </a:prstGeom>
        </p:spPr>
        <p:txBody>
          <a:bodyPr wrap="square" lIns="0" tIns="0" rIns="0" bIns="0" rtlCol="0" anchor="t">
            <a:spAutoFit/>
          </a:bodyPr>
          <a:lstStyle/>
          <a:p>
            <a:pPr marL="285750" indent="-285750" algn="just">
              <a:lnSpc>
                <a:spcPts val="2293"/>
              </a:lnSpc>
              <a:buFont typeface="Wingdings" pitchFamily="2" charset="2"/>
              <a:buChar char="Ø"/>
            </a:pPr>
            <a:r>
              <a:rPr lang="tr-TR" sz="1600" dirty="0">
                <a:latin typeface="Century Gothic" pitchFamily="34" charset="0"/>
              </a:rPr>
              <a:t>Genel Sekreter, üniversite idari teşkilatının başıdır ve bu teşkilatın çalışmasından rektöre karşı </a:t>
            </a:r>
            <a:r>
              <a:rPr lang="tr-TR" sz="1600" dirty="0" smtClean="0">
                <a:latin typeface="Century Gothic" pitchFamily="34" charset="0"/>
              </a:rPr>
              <a:t>sorumludur.</a:t>
            </a:r>
          </a:p>
          <a:p>
            <a:pPr marL="285750" indent="-285750" algn="just">
              <a:lnSpc>
                <a:spcPts val="2293"/>
              </a:lnSpc>
              <a:buFont typeface="Wingdings" pitchFamily="2" charset="2"/>
              <a:buChar char="Ø"/>
            </a:pPr>
            <a:endParaRPr lang="tr-TR" sz="1600" dirty="0">
              <a:latin typeface="Century Gothic" pitchFamily="34" charset="0"/>
            </a:endParaRPr>
          </a:p>
          <a:p>
            <a:pPr marL="285750" indent="-285750" algn="just">
              <a:lnSpc>
                <a:spcPts val="2293"/>
              </a:lnSpc>
              <a:buFont typeface="Wingdings" pitchFamily="2" charset="2"/>
              <a:buChar char="Ø"/>
            </a:pPr>
            <a:r>
              <a:rPr lang="tr-TR" sz="1600" dirty="0" smtClean="0">
                <a:latin typeface="Century Gothic" pitchFamily="34" charset="0"/>
              </a:rPr>
              <a:t>Genel </a:t>
            </a:r>
            <a:r>
              <a:rPr lang="tr-TR" sz="1600" dirty="0">
                <a:latin typeface="Century Gothic" pitchFamily="34" charset="0"/>
              </a:rPr>
              <a:t>Sekreter, üniversite idari teşkilatında bulunan birimlerin verimli, düzenli ve uyumlu şekilde çalışmasını sağlar. </a:t>
            </a:r>
            <a:endParaRPr lang="tr-TR" sz="1600" dirty="0" smtClean="0">
              <a:latin typeface="Century Gothic" pitchFamily="34" charset="0"/>
            </a:endParaRPr>
          </a:p>
          <a:p>
            <a:pPr marL="285750" indent="-285750" algn="just">
              <a:lnSpc>
                <a:spcPts val="2293"/>
              </a:lnSpc>
              <a:buFont typeface="Wingdings" pitchFamily="2" charset="2"/>
              <a:buChar char="Ø"/>
            </a:pPr>
            <a:endParaRPr lang="tr-TR" sz="1600" dirty="0">
              <a:latin typeface="Century Gothic" pitchFamily="34" charset="0"/>
            </a:endParaRPr>
          </a:p>
          <a:p>
            <a:pPr marL="285750" indent="-285750" algn="just">
              <a:lnSpc>
                <a:spcPts val="2293"/>
              </a:lnSpc>
              <a:buFont typeface="Wingdings" pitchFamily="2" charset="2"/>
              <a:buChar char="Ø"/>
            </a:pPr>
            <a:r>
              <a:rPr lang="tr-TR" sz="1600" dirty="0" smtClean="0">
                <a:latin typeface="Century Gothic" pitchFamily="34" charset="0"/>
              </a:rPr>
              <a:t>Genel </a:t>
            </a:r>
            <a:r>
              <a:rPr lang="tr-TR" sz="1600" dirty="0">
                <a:latin typeface="Century Gothic" pitchFamily="34" charset="0"/>
              </a:rPr>
              <a:t>Sekreter, üniversite senatosu ile üniversite Yönetim Kurulunda oya katılmaksızın raportörlük görevi yapar, bu kurullarda alınan kararların yazılması, korunması ve saklanmasını sağlar. </a:t>
            </a:r>
            <a:endParaRPr lang="tr-TR" sz="1600" dirty="0" smtClean="0">
              <a:latin typeface="Century Gothic" pitchFamily="34" charset="0"/>
            </a:endParaRPr>
          </a:p>
          <a:p>
            <a:pPr marL="285750" indent="-285750" algn="just">
              <a:lnSpc>
                <a:spcPts val="2293"/>
              </a:lnSpc>
              <a:buFont typeface="Wingdings" pitchFamily="2" charset="2"/>
              <a:buChar char="Ø"/>
            </a:pPr>
            <a:endParaRPr lang="tr-TR" sz="1600" dirty="0">
              <a:latin typeface="Century Gothic" pitchFamily="34" charset="0"/>
            </a:endParaRPr>
          </a:p>
          <a:p>
            <a:pPr marL="285750" indent="-285750" algn="just">
              <a:lnSpc>
                <a:spcPts val="2293"/>
              </a:lnSpc>
              <a:buFont typeface="Wingdings" pitchFamily="2" charset="2"/>
              <a:buChar char="Ø"/>
            </a:pPr>
            <a:r>
              <a:rPr lang="tr-TR" sz="1600" dirty="0" smtClean="0">
                <a:latin typeface="Century Gothic" pitchFamily="34" charset="0"/>
              </a:rPr>
              <a:t>Genel </a:t>
            </a:r>
            <a:r>
              <a:rPr lang="tr-TR" sz="1600" dirty="0">
                <a:latin typeface="Century Gothic" pitchFamily="34" charset="0"/>
              </a:rPr>
              <a:t>Sekreter, Üniversite Senatosu ile Üniversite Yönetim Kurulunun kararlarını üniversiteye bağlı birimlere </a:t>
            </a:r>
            <a:r>
              <a:rPr lang="tr-TR" sz="1600" dirty="0" smtClean="0">
                <a:latin typeface="Century Gothic" pitchFamily="34" charset="0"/>
              </a:rPr>
              <a:t>iletir.</a:t>
            </a:r>
          </a:p>
          <a:p>
            <a:pPr marL="285750" indent="-285750" algn="just">
              <a:lnSpc>
                <a:spcPts val="2293"/>
              </a:lnSpc>
              <a:buFont typeface="Wingdings" pitchFamily="2" charset="2"/>
              <a:buChar char="Ø"/>
            </a:pPr>
            <a:endParaRPr lang="tr-TR" sz="1600" dirty="0">
              <a:latin typeface="Century Gothic" pitchFamily="34" charset="0"/>
            </a:endParaRPr>
          </a:p>
          <a:p>
            <a:pPr marL="285750" indent="-285750" algn="just">
              <a:lnSpc>
                <a:spcPts val="2293"/>
              </a:lnSpc>
              <a:buFont typeface="Wingdings" pitchFamily="2" charset="2"/>
              <a:buChar char="Ø"/>
            </a:pPr>
            <a:r>
              <a:rPr lang="tr-TR" sz="1600" dirty="0" smtClean="0">
                <a:latin typeface="Century Gothic" pitchFamily="34" charset="0"/>
              </a:rPr>
              <a:t>Genel </a:t>
            </a:r>
            <a:r>
              <a:rPr lang="tr-TR" sz="1600" dirty="0">
                <a:latin typeface="Century Gothic" pitchFamily="34" charset="0"/>
              </a:rPr>
              <a:t>Sekreter, üniversite idari teşkilatında görevlendirilecek personel hakkında rektöre öneride bulunur. </a:t>
            </a:r>
            <a:endParaRPr lang="tr-TR" sz="1600" dirty="0" smtClean="0">
              <a:latin typeface="Century Gothic" pitchFamily="34" charset="0"/>
            </a:endParaRPr>
          </a:p>
          <a:p>
            <a:pPr marL="285750" indent="-285750" algn="just">
              <a:lnSpc>
                <a:spcPts val="2293"/>
              </a:lnSpc>
              <a:buFont typeface="Wingdings" pitchFamily="2" charset="2"/>
              <a:buChar char="Ø"/>
            </a:pPr>
            <a:endParaRPr lang="tr-TR" sz="1600" dirty="0">
              <a:latin typeface="Century Gothic" pitchFamily="34" charset="0"/>
            </a:endParaRPr>
          </a:p>
          <a:p>
            <a:pPr marL="285750" indent="-285750" algn="just">
              <a:lnSpc>
                <a:spcPts val="2293"/>
              </a:lnSpc>
              <a:buFont typeface="Wingdings" pitchFamily="2" charset="2"/>
              <a:buChar char="Ø"/>
            </a:pPr>
            <a:r>
              <a:rPr lang="tr-TR" sz="1600" dirty="0" smtClean="0">
                <a:latin typeface="Century Gothic" pitchFamily="34" charset="0"/>
              </a:rPr>
              <a:t>Genel </a:t>
            </a:r>
            <a:r>
              <a:rPr lang="tr-TR" sz="1600" dirty="0">
                <a:latin typeface="Century Gothic" pitchFamily="34" charset="0"/>
              </a:rPr>
              <a:t>Sekreter, rektörlüğün yazışmalarını yürütür. </a:t>
            </a:r>
            <a:endParaRPr lang="tr-TR" sz="1600" dirty="0" smtClean="0">
              <a:latin typeface="Century Gothic" pitchFamily="34" charset="0"/>
            </a:endParaRPr>
          </a:p>
          <a:p>
            <a:pPr marL="285750" indent="-285750" algn="just">
              <a:lnSpc>
                <a:spcPts val="2293"/>
              </a:lnSpc>
              <a:buFont typeface="Wingdings" pitchFamily="2" charset="2"/>
              <a:buChar char="Ø"/>
            </a:pPr>
            <a:endParaRPr lang="tr-TR" sz="1600" dirty="0">
              <a:latin typeface="Century Gothic" pitchFamily="34" charset="0"/>
            </a:endParaRPr>
          </a:p>
          <a:p>
            <a:pPr marL="285750" indent="-285750" algn="just">
              <a:lnSpc>
                <a:spcPts val="2293"/>
              </a:lnSpc>
              <a:buFont typeface="Wingdings" pitchFamily="2" charset="2"/>
              <a:buChar char="Ø"/>
            </a:pPr>
            <a:r>
              <a:rPr lang="tr-TR" sz="1600" dirty="0" smtClean="0">
                <a:latin typeface="Century Gothic" pitchFamily="34" charset="0"/>
              </a:rPr>
              <a:t>Genel </a:t>
            </a:r>
            <a:r>
              <a:rPr lang="tr-TR" sz="1600" dirty="0">
                <a:latin typeface="Century Gothic" pitchFamily="34" charset="0"/>
              </a:rPr>
              <a:t>Sekreter, rektörlüğün protokol, ziyaret ve tören işlerini </a:t>
            </a:r>
            <a:r>
              <a:rPr lang="tr-TR" sz="1600" dirty="0" smtClean="0">
                <a:latin typeface="Century Gothic" pitchFamily="34" charset="0"/>
              </a:rPr>
              <a:t>düzenler.</a:t>
            </a:r>
          </a:p>
          <a:p>
            <a:pPr marL="285750" indent="-285750" algn="just">
              <a:lnSpc>
                <a:spcPts val="2293"/>
              </a:lnSpc>
              <a:buFont typeface="Wingdings" pitchFamily="2" charset="2"/>
              <a:buChar char="Ø"/>
            </a:pPr>
            <a:endParaRPr lang="tr-TR" sz="1600" dirty="0">
              <a:latin typeface="Century Gothic" pitchFamily="34" charset="0"/>
            </a:endParaRPr>
          </a:p>
          <a:p>
            <a:pPr algn="just">
              <a:lnSpc>
                <a:spcPts val="2293"/>
              </a:lnSpc>
            </a:pPr>
            <a:endParaRPr lang="en-US" spc="24" dirty="0">
              <a:solidFill>
                <a:srgbClr val="313131"/>
              </a:solidFill>
              <a:latin typeface="Arialle"/>
            </a:endParaRPr>
          </a:p>
        </p:txBody>
      </p:sp>
      <p:sp>
        <p:nvSpPr>
          <p:cNvPr id="49" name="TextBox 25"/>
          <p:cNvSpPr txBox="1"/>
          <p:nvPr/>
        </p:nvSpPr>
        <p:spPr>
          <a:xfrm>
            <a:off x="2671665" y="1231851"/>
            <a:ext cx="4328618" cy="664606"/>
          </a:xfrm>
          <a:prstGeom prst="rect">
            <a:avLst/>
          </a:prstGeom>
        </p:spPr>
        <p:txBody>
          <a:bodyPr wrap="square" lIns="0" tIns="0" rIns="0" bIns="0" rtlCol="0" anchor="t">
            <a:spAutoFit/>
          </a:bodyPr>
          <a:lstStyle/>
          <a:p>
            <a:pPr algn="ctr">
              <a:lnSpc>
                <a:spcPts val="2668"/>
              </a:lnSpc>
            </a:pPr>
            <a:r>
              <a:rPr lang="tr-TR" sz="1906" dirty="0" smtClean="0">
                <a:solidFill>
                  <a:srgbClr val="313131"/>
                </a:solidFill>
                <a:latin typeface="Algerian" pitchFamily="82" charset="0"/>
              </a:rPr>
              <a:t>Genel sekreter </a:t>
            </a:r>
          </a:p>
          <a:p>
            <a:pPr algn="ctr">
              <a:lnSpc>
                <a:spcPts val="2668"/>
              </a:lnSpc>
            </a:pPr>
            <a:r>
              <a:rPr lang="tr-TR" sz="1906" dirty="0" smtClean="0">
                <a:solidFill>
                  <a:srgbClr val="313131"/>
                </a:solidFill>
                <a:latin typeface="Algerian" pitchFamily="82" charset="0"/>
              </a:rPr>
              <a:t>HAKKINDA KISA BİLGİ</a:t>
            </a:r>
            <a:endParaRPr lang="en-US" sz="1906" dirty="0">
              <a:solidFill>
                <a:srgbClr val="313131"/>
              </a:solidFill>
              <a:latin typeface="Algerian" pitchFamily="82" charset="0"/>
            </a:endParaRPr>
          </a:p>
        </p:txBody>
      </p:sp>
      <p:sp>
        <p:nvSpPr>
          <p:cNvPr id="3" name="Metin kutusu 2"/>
          <p:cNvSpPr txBox="1"/>
          <p:nvPr/>
        </p:nvSpPr>
        <p:spPr>
          <a:xfrm>
            <a:off x="1371600" y="9182100"/>
            <a:ext cx="6705600" cy="369332"/>
          </a:xfrm>
          <a:prstGeom prst="rect">
            <a:avLst/>
          </a:prstGeom>
          <a:noFill/>
        </p:spPr>
        <p:txBody>
          <a:bodyPr wrap="square" rtlCol="0">
            <a:spAutoFit/>
          </a:bodyPr>
          <a:lstStyle/>
          <a:p>
            <a:r>
              <a:rPr lang="tr-TR" sz="1600" dirty="0"/>
              <a:t>https://</a:t>
            </a:r>
            <a:r>
              <a:rPr lang="tr-TR" dirty="0"/>
              <a:t>www.sakarya.edu.tr/genel-sekreterlik-s10.html</a:t>
            </a:r>
            <a:endParaRPr lang="tr-TR" sz="1600" dirty="0"/>
          </a:p>
        </p:txBody>
      </p:sp>
    </p:spTree>
    <p:extLst>
      <p:ext uri="{BB962C8B-B14F-4D97-AF65-F5344CB8AC3E}">
        <p14:creationId xmlns:p14="http://schemas.microsoft.com/office/powerpoint/2010/main" val="16639834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15"/>
          <p:cNvGrpSpPr/>
          <p:nvPr/>
        </p:nvGrpSpPr>
        <p:grpSpPr>
          <a:xfrm>
            <a:off x="1066800" y="1509848"/>
            <a:ext cx="5281205" cy="7817151"/>
            <a:chOff x="0" y="0"/>
            <a:chExt cx="7041607" cy="10422868"/>
          </a:xfrm>
        </p:grpSpPr>
        <p:sp>
          <p:nvSpPr>
            <p:cNvPr id="38" name="Freeform 16"/>
            <p:cNvSpPr/>
            <p:nvPr/>
          </p:nvSpPr>
          <p:spPr>
            <a:xfrm>
              <a:off x="0" y="0"/>
              <a:ext cx="7041607" cy="2178929"/>
            </a:xfrm>
            <a:custGeom>
              <a:avLst/>
              <a:gdLst/>
              <a:ahLst/>
              <a:cxnLst/>
              <a:rect l="l" t="t" r="r" b="b"/>
              <a:pathLst>
                <a:path w="7041607" h="2178929">
                  <a:moveTo>
                    <a:pt x="0" y="0"/>
                  </a:moveTo>
                  <a:lnTo>
                    <a:pt x="7041607" y="0"/>
                  </a:lnTo>
                  <a:lnTo>
                    <a:pt x="7041607" y="2178929"/>
                  </a:lnTo>
                  <a:lnTo>
                    <a:pt x="0" y="2178929"/>
                  </a:lnTo>
                  <a:lnTo>
                    <a:pt x="0" y="0"/>
                  </a:lnTo>
                  <a:close/>
                </a:path>
              </a:pathLst>
            </a:custGeom>
            <a:blipFill>
              <a:blip r:embed="rId2">
                <a:extLst>
                  <a:ext uri="{96DAC541-7B7A-43D3-8B79-37D633B846F1}">
                    <asvg:svgBlip xmlns="" xmlns:asvg="http://schemas.microsoft.com/office/drawing/2016/SVG/main" r:embed="rId4"/>
                  </a:ext>
                </a:extLst>
              </a:blip>
              <a:stretch>
                <a:fillRect b="-238736"/>
              </a:stretch>
            </a:blipFill>
          </p:spPr>
        </p:sp>
        <p:sp>
          <p:nvSpPr>
            <p:cNvPr id="39" name="Freeform 17"/>
            <p:cNvSpPr/>
            <p:nvPr/>
          </p:nvSpPr>
          <p:spPr>
            <a:xfrm>
              <a:off x="0" y="8535428"/>
              <a:ext cx="7041607" cy="1887440"/>
            </a:xfrm>
            <a:custGeom>
              <a:avLst/>
              <a:gdLst/>
              <a:ahLst/>
              <a:cxnLst/>
              <a:rect l="l" t="t" r="r" b="b"/>
              <a:pathLst>
                <a:path w="7041607" h="1887440">
                  <a:moveTo>
                    <a:pt x="0" y="0"/>
                  </a:moveTo>
                  <a:lnTo>
                    <a:pt x="7041607" y="0"/>
                  </a:lnTo>
                  <a:lnTo>
                    <a:pt x="7041607" y="1887440"/>
                  </a:lnTo>
                  <a:lnTo>
                    <a:pt x="0" y="1887440"/>
                  </a:lnTo>
                  <a:lnTo>
                    <a:pt x="0" y="0"/>
                  </a:lnTo>
                  <a:close/>
                </a:path>
              </a:pathLst>
            </a:custGeom>
            <a:blipFill>
              <a:blip r:embed="rId2">
                <a:extLst>
                  <a:ext uri="{96DAC541-7B7A-43D3-8B79-37D633B846F1}">
                    <asvg:svgBlip xmlns="" xmlns:asvg="http://schemas.microsoft.com/office/drawing/2016/SVG/main" r:embed="rId4"/>
                  </a:ext>
                </a:extLst>
              </a:blip>
              <a:stretch>
                <a:fillRect t="-291050"/>
              </a:stretch>
            </a:blipFill>
          </p:spPr>
        </p:sp>
        <p:sp>
          <p:nvSpPr>
            <p:cNvPr id="40" name="Freeform 18"/>
            <p:cNvSpPr/>
            <p:nvPr/>
          </p:nvSpPr>
          <p:spPr>
            <a:xfrm>
              <a:off x="0" y="2085188"/>
              <a:ext cx="7041607" cy="3371568"/>
            </a:xfrm>
            <a:custGeom>
              <a:avLst/>
              <a:gdLst/>
              <a:ahLst/>
              <a:cxnLst/>
              <a:rect l="l" t="t" r="r" b="b"/>
              <a:pathLst>
                <a:path w="7041607" h="3371568">
                  <a:moveTo>
                    <a:pt x="0" y="0"/>
                  </a:moveTo>
                  <a:lnTo>
                    <a:pt x="7041607" y="0"/>
                  </a:lnTo>
                  <a:lnTo>
                    <a:pt x="7041607" y="3371568"/>
                  </a:lnTo>
                  <a:lnTo>
                    <a:pt x="0" y="3371568"/>
                  </a:lnTo>
                  <a:lnTo>
                    <a:pt x="0" y="0"/>
                  </a:lnTo>
                  <a:close/>
                </a:path>
              </a:pathLst>
            </a:custGeom>
            <a:blipFill>
              <a:blip r:embed="rId2">
                <a:extLst>
                  <a:ext uri="{96DAC541-7B7A-43D3-8B79-37D633B846F1}">
                    <asvg:svgBlip xmlns="" xmlns:asvg="http://schemas.microsoft.com/office/drawing/2016/SVG/main" r:embed="rId4"/>
                  </a:ext>
                </a:extLst>
              </a:blip>
              <a:stretch>
                <a:fillRect t="-64106" b="-54807"/>
              </a:stretch>
            </a:blipFill>
          </p:spPr>
        </p:sp>
        <p:sp>
          <p:nvSpPr>
            <p:cNvPr id="41" name="Freeform 19"/>
            <p:cNvSpPr/>
            <p:nvPr/>
          </p:nvSpPr>
          <p:spPr>
            <a:xfrm>
              <a:off x="0" y="5207564"/>
              <a:ext cx="7041607" cy="3371568"/>
            </a:xfrm>
            <a:custGeom>
              <a:avLst/>
              <a:gdLst/>
              <a:ahLst/>
              <a:cxnLst/>
              <a:rect l="l" t="t" r="r" b="b"/>
              <a:pathLst>
                <a:path w="7041607" h="3371568">
                  <a:moveTo>
                    <a:pt x="0" y="0"/>
                  </a:moveTo>
                  <a:lnTo>
                    <a:pt x="7041607" y="0"/>
                  </a:lnTo>
                  <a:lnTo>
                    <a:pt x="7041607" y="3371568"/>
                  </a:lnTo>
                  <a:lnTo>
                    <a:pt x="0" y="3371568"/>
                  </a:lnTo>
                  <a:lnTo>
                    <a:pt x="0" y="0"/>
                  </a:lnTo>
                  <a:close/>
                </a:path>
              </a:pathLst>
            </a:custGeom>
            <a:blipFill>
              <a:blip r:embed="rId2">
                <a:extLst>
                  <a:ext uri="{96DAC541-7B7A-43D3-8B79-37D633B846F1}">
                    <asvg:svgBlip xmlns="" xmlns:asvg="http://schemas.microsoft.com/office/drawing/2016/SVG/main" r:embed="rId4"/>
                  </a:ext>
                </a:extLst>
              </a:blip>
              <a:stretch>
                <a:fillRect t="-64106" b="-54807"/>
              </a:stretch>
            </a:blipFill>
          </p:spPr>
        </p:sp>
      </p:grpSp>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stretch>
              <a:fillRect/>
            </a:stretch>
          </a:blipFill>
        </p:spPr>
      </p:sp>
      <p:grpSp>
        <p:nvGrpSpPr>
          <p:cNvPr id="18" name="Group 18"/>
          <p:cNvGrpSpPr>
            <a:grpSpLocks noChangeAspect="1"/>
          </p:cNvGrpSpPr>
          <p:nvPr/>
        </p:nvGrpSpPr>
        <p:grpSpPr>
          <a:xfrm rot="-3761210">
            <a:off x="14749082" y="2960812"/>
            <a:ext cx="347718" cy="391182"/>
            <a:chOff x="0" y="0"/>
            <a:chExt cx="5370413" cy="6041715"/>
          </a:xfrm>
        </p:grpSpPr>
        <p:sp>
          <p:nvSpPr>
            <p:cNvPr id="19" name="Freeform 19"/>
            <p:cNvSpPr/>
            <p:nvPr/>
          </p:nvSpPr>
          <p:spPr>
            <a:xfrm>
              <a:off x="0" y="0"/>
              <a:ext cx="5370413" cy="6041715"/>
            </a:xfrm>
            <a:custGeom>
              <a:avLst/>
              <a:gdLst/>
              <a:ahLst/>
              <a:cxnLst/>
              <a:rect l="l" t="t" r="r" b="b"/>
              <a:pathLst>
                <a:path w="5370413" h="6041715">
                  <a:moveTo>
                    <a:pt x="0" y="6041715"/>
                  </a:moveTo>
                  <a:lnTo>
                    <a:pt x="0" y="0"/>
                  </a:lnTo>
                  <a:cubicBezTo>
                    <a:pt x="1790138" y="2013905"/>
                    <a:pt x="3580275" y="4027810"/>
                    <a:pt x="5370413" y="6041715"/>
                  </a:cubicBezTo>
                  <a:lnTo>
                    <a:pt x="0" y="6041715"/>
                  </a:lnTo>
                  <a:close/>
                </a:path>
              </a:pathLst>
            </a:custGeom>
            <a:solidFill>
              <a:srgbClr val="EF6843"/>
            </a:solidFill>
          </p:spPr>
        </p:sp>
        <p:sp>
          <p:nvSpPr>
            <p:cNvPr id="20" name="Freeform 20"/>
            <p:cNvSpPr/>
            <p:nvPr/>
          </p:nvSpPr>
          <p:spPr>
            <a:xfrm>
              <a:off x="0" y="0"/>
              <a:ext cx="5370413" cy="6041715"/>
            </a:xfrm>
            <a:custGeom>
              <a:avLst/>
              <a:gdLst/>
              <a:ahLst/>
              <a:cxnLst/>
              <a:rect l="l" t="t" r="r" b="b"/>
              <a:pathLst>
                <a:path w="5370413" h="6041715">
                  <a:moveTo>
                    <a:pt x="0" y="6041715"/>
                  </a:moveTo>
                  <a:lnTo>
                    <a:pt x="0" y="0"/>
                  </a:lnTo>
                  <a:cubicBezTo>
                    <a:pt x="1790138" y="2013905"/>
                    <a:pt x="3580275" y="4027810"/>
                    <a:pt x="5370413" y="6041715"/>
                  </a:cubicBezTo>
                  <a:lnTo>
                    <a:pt x="0" y="6041715"/>
                  </a:lnTo>
                  <a:close/>
                </a:path>
              </a:pathLst>
            </a:custGeom>
            <a:solidFill>
              <a:srgbClr val="EF6843"/>
            </a:solidFill>
            <a:ln w="12700">
              <a:solidFill>
                <a:srgbClr val="000000"/>
              </a:solidFill>
            </a:ln>
          </p:spPr>
        </p:sp>
      </p:grpSp>
      <p:grpSp>
        <p:nvGrpSpPr>
          <p:cNvPr id="23" name="Group 23"/>
          <p:cNvGrpSpPr>
            <a:grpSpLocks noChangeAspect="1"/>
          </p:cNvGrpSpPr>
          <p:nvPr/>
        </p:nvGrpSpPr>
        <p:grpSpPr>
          <a:xfrm>
            <a:off x="8580569" y="2912179"/>
            <a:ext cx="2712562" cy="2348957"/>
            <a:chOff x="0" y="0"/>
            <a:chExt cx="4282440" cy="3708400"/>
          </a:xfrm>
        </p:grpSpPr>
        <p:sp>
          <p:nvSpPr>
            <p:cNvPr id="24" name="Freeform 24"/>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6"/>
              <a:stretch>
                <a:fillRect t="-14793" b="-59811"/>
              </a:stretch>
            </a:blipFill>
          </p:spPr>
        </p:sp>
      </p:grpSp>
      <p:grpSp>
        <p:nvGrpSpPr>
          <p:cNvPr id="25" name="Group 25"/>
          <p:cNvGrpSpPr>
            <a:grpSpLocks noChangeAspect="1"/>
          </p:cNvGrpSpPr>
          <p:nvPr/>
        </p:nvGrpSpPr>
        <p:grpSpPr>
          <a:xfrm>
            <a:off x="13761026" y="2912178"/>
            <a:ext cx="2712562" cy="2348957"/>
            <a:chOff x="0" y="0"/>
            <a:chExt cx="4282440" cy="3708400"/>
          </a:xfrm>
        </p:grpSpPr>
        <p:sp>
          <p:nvSpPr>
            <p:cNvPr id="26" name="Freeform 26"/>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7"/>
              <a:stretch>
                <a:fillRect l="-26471" t="-59255" b="-53975"/>
              </a:stretch>
            </a:blipFill>
          </p:spPr>
        </p:sp>
      </p:grpSp>
      <p:sp>
        <p:nvSpPr>
          <p:cNvPr id="30" name="TextBox 30"/>
          <p:cNvSpPr txBox="1"/>
          <p:nvPr/>
        </p:nvSpPr>
        <p:spPr>
          <a:xfrm>
            <a:off x="8798859" y="5745207"/>
            <a:ext cx="2712562" cy="283150"/>
          </a:xfrm>
          <a:prstGeom prst="rect">
            <a:avLst/>
          </a:prstGeom>
        </p:spPr>
        <p:txBody>
          <a:bodyPr lIns="0" tIns="0" rIns="0" bIns="0" rtlCol="0" anchor="t">
            <a:spAutoFit/>
          </a:bodyPr>
          <a:lstStyle/>
          <a:p>
            <a:pPr algn="ctr">
              <a:lnSpc>
                <a:spcPts val="2265"/>
              </a:lnSpc>
            </a:pPr>
            <a:r>
              <a:rPr lang="en-US" sz="1618" dirty="0" err="1">
                <a:solidFill>
                  <a:srgbClr val="313131"/>
                </a:solidFill>
                <a:latin typeface="Archivo Black"/>
              </a:rPr>
              <a:t>Bülent</a:t>
            </a:r>
            <a:r>
              <a:rPr lang="en-US" sz="1618" dirty="0">
                <a:solidFill>
                  <a:srgbClr val="313131"/>
                </a:solidFill>
                <a:latin typeface="Archivo Black"/>
              </a:rPr>
              <a:t> TÜRKMEN</a:t>
            </a:r>
          </a:p>
        </p:txBody>
      </p:sp>
      <p:sp>
        <p:nvSpPr>
          <p:cNvPr id="31" name="TextBox 31"/>
          <p:cNvSpPr txBox="1"/>
          <p:nvPr/>
        </p:nvSpPr>
        <p:spPr>
          <a:xfrm>
            <a:off x="8763000" y="6281987"/>
            <a:ext cx="2712562" cy="257818"/>
          </a:xfrm>
          <a:prstGeom prst="rect">
            <a:avLst/>
          </a:prstGeom>
        </p:spPr>
        <p:txBody>
          <a:bodyPr lIns="0" tIns="0" rIns="0" bIns="0" rtlCol="0" anchor="t">
            <a:spAutoFit/>
          </a:bodyPr>
          <a:lstStyle/>
          <a:p>
            <a:pPr algn="ctr">
              <a:lnSpc>
                <a:spcPts val="2049"/>
              </a:lnSpc>
            </a:pPr>
            <a:r>
              <a:rPr lang="en-US" dirty="0" err="1">
                <a:solidFill>
                  <a:srgbClr val="313131"/>
                </a:solidFill>
                <a:latin typeface="Archivo Narrow"/>
              </a:rPr>
              <a:t>Genel</a:t>
            </a:r>
            <a:r>
              <a:rPr lang="en-US" dirty="0">
                <a:solidFill>
                  <a:srgbClr val="313131"/>
                </a:solidFill>
                <a:latin typeface="Archivo Narrow"/>
              </a:rPr>
              <a:t> </a:t>
            </a:r>
            <a:r>
              <a:rPr lang="en-US" dirty="0" err="1">
                <a:solidFill>
                  <a:srgbClr val="313131"/>
                </a:solidFill>
                <a:latin typeface="Archivo Narrow"/>
              </a:rPr>
              <a:t>Sekreter</a:t>
            </a:r>
            <a:r>
              <a:rPr lang="en-US" dirty="0">
                <a:solidFill>
                  <a:srgbClr val="313131"/>
                </a:solidFill>
                <a:latin typeface="Archivo Narrow"/>
              </a:rPr>
              <a:t> </a:t>
            </a:r>
            <a:r>
              <a:rPr lang="en-US" dirty="0" err="1">
                <a:solidFill>
                  <a:srgbClr val="313131"/>
                </a:solidFill>
                <a:latin typeface="Archivo Narrow"/>
              </a:rPr>
              <a:t>Yardımcısı</a:t>
            </a:r>
            <a:endParaRPr lang="en-US" dirty="0">
              <a:solidFill>
                <a:srgbClr val="313131"/>
              </a:solidFill>
              <a:latin typeface="Archivo Narrow"/>
            </a:endParaRPr>
          </a:p>
        </p:txBody>
      </p:sp>
      <p:sp>
        <p:nvSpPr>
          <p:cNvPr id="33" name="TextBox 33"/>
          <p:cNvSpPr txBox="1"/>
          <p:nvPr/>
        </p:nvSpPr>
        <p:spPr>
          <a:xfrm>
            <a:off x="13820221" y="5745207"/>
            <a:ext cx="2712562" cy="283150"/>
          </a:xfrm>
          <a:prstGeom prst="rect">
            <a:avLst/>
          </a:prstGeom>
        </p:spPr>
        <p:txBody>
          <a:bodyPr lIns="0" tIns="0" rIns="0" bIns="0" rtlCol="0" anchor="t">
            <a:spAutoFit/>
          </a:bodyPr>
          <a:lstStyle/>
          <a:p>
            <a:pPr algn="ctr">
              <a:lnSpc>
                <a:spcPts val="2265"/>
              </a:lnSpc>
            </a:pPr>
            <a:r>
              <a:rPr lang="en-US" sz="1618" dirty="0" err="1">
                <a:solidFill>
                  <a:srgbClr val="313131"/>
                </a:solidFill>
                <a:latin typeface="Archivo Black"/>
              </a:rPr>
              <a:t>Ümit</a:t>
            </a:r>
            <a:r>
              <a:rPr lang="en-US" sz="1618" dirty="0">
                <a:solidFill>
                  <a:srgbClr val="313131"/>
                </a:solidFill>
                <a:latin typeface="Archivo Black"/>
              </a:rPr>
              <a:t> ÜSTÜNDAĞ</a:t>
            </a:r>
          </a:p>
        </p:txBody>
      </p:sp>
      <p:sp>
        <p:nvSpPr>
          <p:cNvPr id="34" name="TextBox 34"/>
          <p:cNvSpPr txBox="1"/>
          <p:nvPr/>
        </p:nvSpPr>
        <p:spPr>
          <a:xfrm>
            <a:off x="13900087" y="6263082"/>
            <a:ext cx="2712562" cy="257818"/>
          </a:xfrm>
          <a:prstGeom prst="rect">
            <a:avLst/>
          </a:prstGeom>
        </p:spPr>
        <p:txBody>
          <a:bodyPr lIns="0" tIns="0" rIns="0" bIns="0" rtlCol="0" anchor="t">
            <a:spAutoFit/>
          </a:bodyPr>
          <a:lstStyle/>
          <a:p>
            <a:pPr algn="ctr">
              <a:lnSpc>
                <a:spcPts val="2049"/>
              </a:lnSpc>
            </a:pPr>
            <a:r>
              <a:rPr lang="en-US" dirty="0" err="1">
                <a:solidFill>
                  <a:srgbClr val="313131"/>
                </a:solidFill>
                <a:latin typeface="Archivo Narrow"/>
              </a:rPr>
              <a:t>Genel</a:t>
            </a:r>
            <a:r>
              <a:rPr lang="en-US" dirty="0">
                <a:solidFill>
                  <a:srgbClr val="313131"/>
                </a:solidFill>
                <a:latin typeface="Archivo Narrow"/>
              </a:rPr>
              <a:t> </a:t>
            </a:r>
            <a:r>
              <a:rPr lang="en-US" dirty="0" err="1">
                <a:solidFill>
                  <a:srgbClr val="313131"/>
                </a:solidFill>
                <a:latin typeface="Archivo Narrow"/>
              </a:rPr>
              <a:t>Sekreter</a:t>
            </a:r>
            <a:r>
              <a:rPr lang="en-US" dirty="0">
                <a:solidFill>
                  <a:srgbClr val="313131"/>
                </a:solidFill>
                <a:latin typeface="Archivo Narrow"/>
              </a:rPr>
              <a:t> </a:t>
            </a:r>
            <a:r>
              <a:rPr lang="en-US" dirty="0" err="1">
                <a:solidFill>
                  <a:srgbClr val="313131"/>
                </a:solidFill>
                <a:latin typeface="Archivo Narrow"/>
              </a:rPr>
              <a:t>Yardımcısı</a:t>
            </a:r>
            <a:endParaRPr lang="en-US" dirty="0">
              <a:solidFill>
                <a:srgbClr val="313131"/>
              </a:solidFill>
              <a:latin typeface="Archivo Narrow"/>
            </a:endParaRPr>
          </a:p>
        </p:txBody>
      </p:sp>
      <p:grpSp>
        <p:nvGrpSpPr>
          <p:cNvPr id="42" name="Group 15"/>
          <p:cNvGrpSpPr/>
          <p:nvPr/>
        </p:nvGrpSpPr>
        <p:grpSpPr>
          <a:xfrm>
            <a:off x="666706" y="2699648"/>
            <a:ext cx="5243883" cy="4508831"/>
            <a:chOff x="0" y="0"/>
            <a:chExt cx="7041607" cy="10422868"/>
          </a:xfrm>
        </p:grpSpPr>
        <p:sp>
          <p:nvSpPr>
            <p:cNvPr id="43" name="Freeform 16"/>
            <p:cNvSpPr/>
            <p:nvPr/>
          </p:nvSpPr>
          <p:spPr>
            <a:xfrm>
              <a:off x="0" y="0"/>
              <a:ext cx="7041607" cy="2178929"/>
            </a:xfrm>
            <a:custGeom>
              <a:avLst/>
              <a:gdLst/>
              <a:ahLst/>
              <a:cxnLst/>
              <a:rect l="l" t="t" r="r" b="b"/>
              <a:pathLst>
                <a:path w="7041607" h="2178929">
                  <a:moveTo>
                    <a:pt x="0" y="0"/>
                  </a:moveTo>
                  <a:lnTo>
                    <a:pt x="7041607" y="0"/>
                  </a:lnTo>
                  <a:lnTo>
                    <a:pt x="7041607" y="2178929"/>
                  </a:lnTo>
                  <a:lnTo>
                    <a:pt x="0" y="2178929"/>
                  </a:lnTo>
                  <a:lnTo>
                    <a:pt x="0" y="0"/>
                  </a:lnTo>
                  <a:close/>
                </a:path>
              </a:pathLst>
            </a:custGeom>
            <a:blipFill>
              <a:blip r:embed="rId2">
                <a:extLst>
                  <a:ext uri="{96DAC541-7B7A-43D3-8B79-37D633B846F1}">
                    <asvg:svgBlip xmlns="" xmlns:asvg="http://schemas.microsoft.com/office/drawing/2016/SVG/main" r:embed="rId4"/>
                  </a:ext>
                </a:extLst>
              </a:blip>
              <a:stretch>
                <a:fillRect b="-238736"/>
              </a:stretch>
            </a:blipFill>
          </p:spPr>
        </p:sp>
        <p:sp>
          <p:nvSpPr>
            <p:cNvPr id="44" name="Freeform 17"/>
            <p:cNvSpPr/>
            <p:nvPr/>
          </p:nvSpPr>
          <p:spPr>
            <a:xfrm>
              <a:off x="0" y="8535428"/>
              <a:ext cx="7041607" cy="1887440"/>
            </a:xfrm>
            <a:custGeom>
              <a:avLst/>
              <a:gdLst/>
              <a:ahLst/>
              <a:cxnLst/>
              <a:rect l="l" t="t" r="r" b="b"/>
              <a:pathLst>
                <a:path w="7041607" h="1887440">
                  <a:moveTo>
                    <a:pt x="0" y="0"/>
                  </a:moveTo>
                  <a:lnTo>
                    <a:pt x="7041607" y="0"/>
                  </a:lnTo>
                  <a:lnTo>
                    <a:pt x="7041607" y="1887440"/>
                  </a:lnTo>
                  <a:lnTo>
                    <a:pt x="0" y="1887440"/>
                  </a:lnTo>
                  <a:lnTo>
                    <a:pt x="0" y="0"/>
                  </a:lnTo>
                  <a:close/>
                </a:path>
              </a:pathLst>
            </a:custGeom>
            <a:blipFill>
              <a:blip r:embed="rId2">
                <a:extLst>
                  <a:ext uri="{96DAC541-7B7A-43D3-8B79-37D633B846F1}">
                    <asvg:svgBlip xmlns="" xmlns:asvg="http://schemas.microsoft.com/office/drawing/2016/SVG/main" r:embed="rId4"/>
                  </a:ext>
                </a:extLst>
              </a:blip>
              <a:stretch>
                <a:fillRect t="-291050"/>
              </a:stretch>
            </a:blipFill>
          </p:spPr>
        </p:sp>
        <p:sp>
          <p:nvSpPr>
            <p:cNvPr id="45" name="Freeform 18"/>
            <p:cNvSpPr/>
            <p:nvPr/>
          </p:nvSpPr>
          <p:spPr>
            <a:xfrm>
              <a:off x="0" y="2085188"/>
              <a:ext cx="7041607" cy="3371568"/>
            </a:xfrm>
            <a:custGeom>
              <a:avLst/>
              <a:gdLst/>
              <a:ahLst/>
              <a:cxnLst/>
              <a:rect l="l" t="t" r="r" b="b"/>
              <a:pathLst>
                <a:path w="7041607" h="3371568">
                  <a:moveTo>
                    <a:pt x="0" y="0"/>
                  </a:moveTo>
                  <a:lnTo>
                    <a:pt x="7041607" y="0"/>
                  </a:lnTo>
                  <a:lnTo>
                    <a:pt x="7041607" y="3371568"/>
                  </a:lnTo>
                  <a:lnTo>
                    <a:pt x="0" y="3371568"/>
                  </a:lnTo>
                  <a:lnTo>
                    <a:pt x="0" y="0"/>
                  </a:lnTo>
                  <a:close/>
                </a:path>
              </a:pathLst>
            </a:custGeom>
            <a:blipFill>
              <a:blip r:embed="rId2">
                <a:extLst>
                  <a:ext uri="{96DAC541-7B7A-43D3-8B79-37D633B846F1}">
                    <asvg:svgBlip xmlns="" xmlns:asvg="http://schemas.microsoft.com/office/drawing/2016/SVG/main" r:embed="rId4"/>
                  </a:ext>
                </a:extLst>
              </a:blip>
              <a:stretch>
                <a:fillRect t="-64106" b="-54807"/>
              </a:stretch>
            </a:blipFill>
          </p:spPr>
        </p:sp>
        <p:sp>
          <p:nvSpPr>
            <p:cNvPr id="46" name="Freeform 19"/>
            <p:cNvSpPr/>
            <p:nvPr/>
          </p:nvSpPr>
          <p:spPr>
            <a:xfrm>
              <a:off x="0" y="5207564"/>
              <a:ext cx="7041607" cy="3371568"/>
            </a:xfrm>
            <a:custGeom>
              <a:avLst/>
              <a:gdLst/>
              <a:ahLst/>
              <a:cxnLst/>
              <a:rect l="l" t="t" r="r" b="b"/>
              <a:pathLst>
                <a:path w="7041607" h="3371568">
                  <a:moveTo>
                    <a:pt x="0" y="0"/>
                  </a:moveTo>
                  <a:lnTo>
                    <a:pt x="7041607" y="0"/>
                  </a:lnTo>
                  <a:lnTo>
                    <a:pt x="7041607" y="3371568"/>
                  </a:lnTo>
                  <a:lnTo>
                    <a:pt x="0" y="3371568"/>
                  </a:lnTo>
                  <a:lnTo>
                    <a:pt x="0" y="0"/>
                  </a:lnTo>
                  <a:close/>
                </a:path>
              </a:pathLst>
            </a:custGeom>
            <a:blipFill>
              <a:blip r:embed="rId2">
                <a:extLst>
                  <a:ext uri="{96DAC541-7B7A-43D3-8B79-37D633B846F1}">
                    <asvg:svgBlip xmlns="" xmlns:asvg="http://schemas.microsoft.com/office/drawing/2016/SVG/main" r:embed="rId4"/>
                  </a:ext>
                </a:extLst>
              </a:blip>
              <a:stretch>
                <a:fillRect t="-64106" b="-54807"/>
              </a:stretch>
            </a:blipFill>
          </p:spPr>
        </p:sp>
      </p:grpSp>
      <p:sp>
        <p:nvSpPr>
          <p:cNvPr id="36" name="TextBox 26"/>
          <p:cNvSpPr txBox="1"/>
          <p:nvPr/>
        </p:nvSpPr>
        <p:spPr>
          <a:xfrm>
            <a:off x="1354465" y="4258642"/>
            <a:ext cx="4235341" cy="1769715"/>
          </a:xfrm>
          <a:prstGeom prst="rect">
            <a:avLst/>
          </a:prstGeom>
        </p:spPr>
        <p:txBody>
          <a:bodyPr wrap="square" lIns="0" tIns="0" rIns="0" bIns="0" rtlCol="0" anchor="t">
            <a:spAutoFit/>
          </a:bodyPr>
          <a:lstStyle/>
          <a:p>
            <a:pPr algn="just">
              <a:lnSpc>
                <a:spcPts val="2293"/>
              </a:lnSpc>
            </a:pPr>
            <a:endParaRPr lang="tr-TR" dirty="0" smtClean="0">
              <a:latin typeface="Century Gothic" pitchFamily="34" charset="0"/>
            </a:endParaRPr>
          </a:p>
          <a:p>
            <a:pPr marL="285750" indent="-285750" algn="just">
              <a:lnSpc>
                <a:spcPts val="2293"/>
              </a:lnSpc>
              <a:buFont typeface="Wingdings" pitchFamily="2" charset="2"/>
              <a:buChar char="Ø"/>
            </a:pPr>
            <a:endParaRPr lang="tr-TR" dirty="0" smtClean="0">
              <a:latin typeface="Century Gothic" pitchFamily="34" charset="0"/>
            </a:endParaRPr>
          </a:p>
          <a:p>
            <a:pPr marL="285750" indent="-285750" algn="just">
              <a:lnSpc>
                <a:spcPts val="2293"/>
              </a:lnSpc>
              <a:buFont typeface="Wingdings" pitchFamily="2" charset="2"/>
              <a:buChar char="Ø"/>
            </a:pPr>
            <a:r>
              <a:rPr lang="tr-TR" dirty="0" smtClean="0">
                <a:latin typeface="Century Gothic" pitchFamily="34" charset="0"/>
              </a:rPr>
              <a:t>Genel Sekreterlik, bir </a:t>
            </a:r>
            <a:r>
              <a:rPr lang="tr-TR" dirty="0">
                <a:latin typeface="Century Gothic" pitchFamily="34" charset="0"/>
              </a:rPr>
              <a:t>Genel Sekreter ile </a:t>
            </a:r>
            <a:r>
              <a:rPr lang="tr-TR" b="1" i="1" dirty="0">
                <a:latin typeface="Century Gothic" pitchFamily="34" charset="0"/>
              </a:rPr>
              <a:t>en çok iki </a:t>
            </a:r>
            <a:r>
              <a:rPr lang="tr-TR" dirty="0">
                <a:latin typeface="Century Gothic" pitchFamily="34" charset="0"/>
              </a:rPr>
              <a:t>Genel Sekreter Yardımcısından ve bağlı birimlerden oluşur</a:t>
            </a:r>
            <a:r>
              <a:rPr lang="tr-TR" sz="2400" dirty="0">
                <a:latin typeface="Century Gothic" pitchFamily="34" charset="0"/>
              </a:rPr>
              <a:t>.  </a:t>
            </a:r>
            <a:endParaRPr lang="en-US" sz="2400" spc="24" dirty="0">
              <a:solidFill>
                <a:srgbClr val="313131"/>
              </a:solidFill>
              <a:latin typeface="Century Gothic" pitchFamily="34" charset="0"/>
            </a:endParaRPr>
          </a:p>
        </p:txBody>
      </p:sp>
      <p:sp>
        <p:nvSpPr>
          <p:cNvPr id="47" name="TextBox 25"/>
          <p:cNvSpPr txBox="1"/>
          <p:nvPr/>
        </p:nvSpPr>
        <p:spPr>
          <a:xfrm>
            <a:off x="1261188" y="3516671"/>
            <a:ext cx="4328618" cy="692497"/>
          </a:xfrm>
          <a:prstGeom prst="rect">
            <a:avLst/>
          </a:prstGeom>
        </p:spPr>
        <p:txBody>
          <a:bodyPr wrap="square" lIns="0" tIns="0" rIns="0" bIns="0" rtlCol="0" anchor="t">
            <a:spAutoFit/>
          </a:bodyPr>
          <a:lstStyle/>
          <a:p>
            <a:pPr algn="ctr">
              <a:lnSpc>
                <a:spcPts val="2668"/>
              </a:lnSpc>
            </a:pPr>
            <a:r>
              <a:rPr lang="tr-TR" sz="1906" dirty="0" smtClean="0">
                <a:solidFill>
                  <a:srgbClr val="313131"/>
                </a:solidFill>
                <a:latin typeface="Algerian" pitchFamily="82" charset="0"/>
              </a:rPr>
              <a:t>Genel sekreter yardımcıları</a:t>
            </a:r>
          </a:p>
          <a:p>
            <a:pPr algn="ctr">
              <a:lnSpc>
                <a:spcPts val="2668"/>
              </a:lnSpc>
            </a:pPr>
            <a:r>
              <a:rPr lang="tr-TR" sz="1906" dirty="0" smtClean="0">
                <a:solidFill>
                  <a:srgbClr val="313131"/>
                </a:solidFill>
                <a:latin typeface="Algerian" pitchFamily="82" charset="0"/>
              </a:rPr>
              <a:t>HAKKINDA KISA BİLGİ</a:t>
            </a:r>
            <a:endParaRPr lang="en-US" sz="1906" dirty="0">
              <a:solidFill>
                <a:srgbClr val="313131"/>
              </a:solidFill>
              <a:latin typeface="Algerian" pitchFamily="82" charset="0"/>
            </a:endParaRPr>
          </a:p>
        </p:txBody>
      </p:sp>
      <p:sp>
        <p:nvSpPr>
          <p:cNvPr id="3" name="Metin kutusu 2"/>
          <p:cNvSpPr txBox="1"/>
          <p:nvPr/>
        </p:nvSpPr>
        <p:spPr>
          <a:xfrm>
            <a:off x="1071282" y="8407329"/>
            <a:ext cx="6477000" cy="369332"/>
          </a:xfrm>
          <a:prstGeom prst="rect">
            <a:avLst/>
          </a:prstGeom>
          <a:noFill/>
        </p:spPr>
        <p:txBody>
          <a:bodyPr wrap="square" rtlCol="0">
            <a:spAutoFit/>
          </a:bodyPr>
          <a:lstStyle/>
          <a:p>
            <a:r>
              <a:rPr lang="tr-TR" sz="1600" dirty="0"/>
              <a:t>https://</a:t>
            </a:r>
            <a:r>
              <a:rPr lang="tr-TR" dirty="0"/>
              <a:t>www.sakarya.edu.tr/genel-sekreterlik-s10.html</a:t>
            </a:r>
            <a:endParaRPr lang="tr-TR" sz="1600" dirty="0"/>
          </a:p>
        </p:txBody>
      </p:sp>
    </p:spTree>
  </p:cSld>
  <p:clrMapOvr>
    <a:masterClrMapping/>
  </p:clrMapOvr>
  <p:transition spd="slow">
    <p:cover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5" name="TextBox 5"/>
          <p:cNvSpPr txBox="1"/>
          <p:nvPr/>
        </p:nvSpPr>
        <p:spPr>
          <a:xfrm>
            <a:off x="912184" y="2298116"/>
            <a:ext cx="5795316" cy="343535"/>
          </a:xfrm>
          <a:prstGeom prst="rect">
            <a:avLst/>
          </a:prstGeom>
        </p:spPr>
        <p:txBody>
          <a:bodyPr lIns="0" tIns="0" rIns="0" bIns="0" rtlCol="0" anchor="t">
            <a:spAutoFit/>
          </a:bodyPr>
          <a:lstStyle/>
          <a:p>
            <a:pPr algn="just">
              <a:lnSpc>
                <a:spcPts val="3040"/>
              </a:lnSpc>
            </a:pPr>
            <a:endParaRPr/>
          </a:p>
        </p:txBody>
      </p:sp>
      <p:grpSp>
        <p:nvGrpSpPr>
          <p:cNvPr id="12" name="Group 15"/>
          <p:cNvGrpSpPr/>
          <p:nvPr/>
        </p:nvGrpSpPr>
        <p:grpSpPr>
          <a:xfrm>
            <a:off x="8458042" y="495300"/>
            <a:ext cx="8229600" cy="9791700"/>
            <a:chOff x="0" y="0"/>
            <a:chExt cx="7041607" cy="10422868"/>
          </a:xfrm>
        </p:grpSpPr>
        <p:sp>
          <p:nvSpPr>
            <p:cNvPr id="13" name="Freeform 16"/>
            <p:cNvSpPr/>
            <p:nvPr/>
          </p:nvSpPr>
          <p:spPr>
            <a:xfrm>
              <a:off x="0" y="0"/>
              <a:ext cx="7041607" cy="2178929"/>
            </a:xfrm>
            <a:custGeom>
              <a:avLst/>
              <a:gdLst/>
              <a:ahLst/>
              <a:cxnLst/>
              <a:rect l="l" t="t" r="r" b="b"/>
              <a:pathLst>
                <a:path w="7041607" h="2178929">
                  <a:moveTo>
                    <a:pt x="0" y="0"/>
                  </a:moveTo>
                  <a:lnTo>
                    <a:pt x="7041607" y="0"/>
                  </a:lnTo>
                  <a:lnTo>
                    <a:pt x="7041607" y="2178929"/>
                  </a:lnTo>
                  <a:lnTo>
                    <a:pt x="0" y="2178929"/>
                  </a:lnTo>
                  <a:lnTo>
                    <a:pt x="0" y="0"/>
                  </a:lnTo>
                  <a:close/>
                </a:path>
              </a:pathLst>
            </a:custGeom>
            <a:blipFill>
              <a:blip r:embed="rId3">
                <a:extLst>
                  <a:ext uri="{96DAC541-7B7A-43D3-8B79-37D633B846F1}">
                    <asvg:svgBlip xmlns="" xmlns:asvg="http://schemas.microsoft.com/office/drawing/2016/SVG/main" r:embed="rId4"/>
                  </a:ext>
                </a:extLst>
              </a:blip>
              <a:stretch>
                <a:fillRect b="-238736"/>
              </a:stretch>
            </a:blipFill>
          </p:spPr>
        </p:sp>
        <p:sp>
          <p:nvSpPr>
            <p:cNvPr id="14" name="Freeform 17"/>
            <p:cNvSpPr/>
            <p:nvPr/>
          </p:nvSpPr>
          <p:spPr>
            <a:xfrm>
              <a:off x="0" y="8535428"/>
              <a:ext cx="7041607" cy="1887440"/>
            </a:xfrm>
            <a:custGeom>
              <a:avLst/>
              <a:gdLst/>
              <a:ahLst/>
              <a:cxnLst/>
              <a:rect l="l" t="t" r="r" b="b"/>
              <a:pathLst>
                <a:path w="7041607" h="1887440">
                  <a:moveTo>
                    <a:pt x="0" y="0"/>
                  </a:moveTo>
                  <a:lnTo>
                    <a:pt x="7041607" y="0"/>
                  </a:lnTo>
                  <a:lnTo>
                    <a:pt x="7041607" y="1887440"/>
                  </a:lnTo>
                  <a:lnTo>
                    <a:pt x="0" y="1887440"/>
                  </a:lnTo>
                  <a:lnTo>
                    <a:pt x="0" y="0"/>
                  </a:lnTo>
                  <a:close/>
                </a:path>
              </a:pathLst>
            </a:custGeom>
            <a:blipFill>
              <a:blip r:embed="rId3">
                <a:extLst>
                  <a:ext uri="{96DAC541-7B7A-43D3-8B79-37D633B846F1}">
                    <asvg:svgBlip xmlns="" xmlns:asvg="http://schemas.microsoft.com/office/drawing/2016/SVG/main" r:embed="rId4"/>
                  </a:ext>
                </a:extLst>
              </a:blip>
              <a:stretch>
                <a:fillRect t="-291050"/>
              </a:stretch>
            </a:blipFill>
          </p:spPr>
        </p:sp>
        <p:sp>
          <p:nvSpPr>
            <p:cNvPr id="15" name="Freeform 18"/>
            <p:cNvSpPr/>
            <p:nvPr/>
          </p:nvSpPr>
          <p:spPr>
            <a:xfrm>
              <a:off x="0" y="2085188"/>
              <a:ext cx="7041607" cy="3371568"/>
            </a:xfrm>
            <a:custGeom>
              <a:avLst/>
              <a:gdLst/>
              <a:ahLst/>
              <a:cxnLst/>
              <a:rect l="l" t="t" r="r" b="b"/>
              <a:pathLst>
                <a:path w="7041607" h="3371568">
                  <a:moveTo>
                    <a:pt x="0" y="0"/>
                  </a:moveTo>
                  <a:lnTo>
                    <a:pt x="7041607" y="0"/>
                  </a:lnTo>
                  <a:lnTo>
                    <a:pt x="7041607" y="3371568"/>
                  </a:lnTo>
                  <a:lnTo>
                    <a:pt x="0" y="3371568"/>
                  </a:lnTo>
                  <a:lnTo>
                    <a:pt x="0" y="0"/>
                  </a:lnTo>
                  <a:close/>
                </a:path>
              </a:pathLst>
            </a:custGeom>
            <a:blipFill>
              <a:blip r:embed="rId3">
                <a:extLst>
                  <a:ext uri="{96DAC541-7B7A-43D3-8B79-37D633B846F1}">
                    <asvg:svgBlip xmlns="" xmlns:asvg="http://schemas.microsoft.com/office/drawing/2016/SVG/main" r:embed="rId4"/>
                  </a:ext>
                </a:extLst>
              </a:blip>
              <a:stretch>
                <a:fillRect t="-64106" b="-54807"/>
              </a:stretch>
            </a:blipFill>
          </p:spPr>
        </p:sp>
        <p:sp>
          <p:nvSpPr>
            <p:cNvPr id="16" name="Freeform 19"/>
            <p:cNvSpPr/>
            <p:nvPr/>
          </p:nvSpPr>
          <p:spPr>
            <a:xfrm>
              <a:off x="0" y="5207564"/>
              <a:ext cx="7041607" cy="3371568"/>
            </a:xfrm>
            <a:custGeom>
              <a:avLst/>
              <a:gdLst/>
              <a:ahLst/>
              <a:cxnLst/>
              <a:rect l="l" t="t" r="r" b="b"/>
              <a:pathLst>
                <a:path w="7041607" h="3371568">
                  <a:moveTo>
                    <a:pt x="0" y="0"/>
                  </a:moveTo>
                  <a:lnTo>
                    <a:pt x="7041607" y="0"/>
                  </a:lnTo>
                  <a:lnTo>
                    <a:pt x="7041607" y="3371568"/>
                  </a:lnTo>
                  <a:lnTo>
                    <a:pt x="0" y="3371568"/>
                  </a:lnTo>
                  <a:lnTo>
                    <a:pt x="0" y="0"/>
                  </a:lnTo>
                  <a:close/>
                </a:path>
              </a:pathLst>
            </a:custGeom>
            <a:blipFill>
              <a:blip r:embed="rId3">
                <a:extLst>
                  <a:ext uri="{96DAC541-7B7A-43D3-8B79-37D633B846F1}">
                    <asvg:svgBlip xmlns="" xmlns:asvg="http://schemas.microsoft.com/office/drawing/2016/SVG/main" r:embed="rId4"/>
                  </a:ext>
                </a:extLst>
              </a:blip>
              <a:stretch>
                <a:fillRect t="-64106" b="-54807"/>
              </a:stretch>
            </a:blipFill>
          </p:spPr>
        </p:sp>
      </p:grpSp>
      <p:sp>
        <p:nvSpPr>
          <p:cNvPr id="3" name="TextBox 3"/>
          <p:cNvSpPr txBox="1"/>
          <p:nvPr/>
        </p:nvSpPr>
        <p:spPr>
          <a:xfrm>
            <a:off x="9982200" y="1861971"/>
            <a:ext cx="6477000" cy="8207375"/>
          </a:xfrm>
          <a:prstGeom prst="rect">
            <a:avLst/>
          </a:prstGeom>
        </p:spPr>
        <p:txBody>
          <a:bodyPr wrap="square" lIns="0" tIns="0" rIns="0" bIns="0" rtlCol="0" anchor="t">
            <a:spAutoFit/>
          </a:bodyPr>
          <a:lstStyle/>
          <a:p>
            <a:pPr marL="458470" lvl="1" indent="-285750">
              <a:lnSpc>
                <a:spcPts val="4000"/>
              </a:lnSpc>
              <a:buFont typeface="Wingdings" pitchFamily="2" charset="2"/>
              <a:buChar char="Ø"/>
            </a:pPr>
            <a:r>
              <a:rPr lang="en-US" sz="1600" spc="256" dirty="0">
                <a:solidFill>
                  <a:srgbClr val="000000"/>
                </a:solidFill>
                <a:latin typeface="Century Gothic" pitchFamily="34" charset="0"/>
              </a:rPr>
              <a:t>Bilgi İşlem Daire Başkanlığı</a:t>
            </a:r>
          </a:p>
          <a:p>
            <a:pPr marL="458470" lvl="1" indent="-285750">
              <a:lnSpc>
                <a:spcPts val="4000"/>
              </a:lnSpc>
              <a:buFont typeface="Wingdings" pitchFamily="2" charset="2"/>
              <a:buChar char="Ø"/>
            </a:pPr>
            <a:r>
              <a:rPr lang="en-US" sz="1600" spc="256" dirty="0">
                <a:solidFill>
                  <a:srgbClr val="000000"/>
                </a:solidFill>
                <a:latin typeface="Century Gothic" pitchFamily="34" charset="0"/>
              </a:rPr>
              <a:t>İdari ve Mali İşler Dairesi Başkanlığı</a:t>
            </a:r>
          </a:p>
          <a:p>
            <a:pPr marL="458470" lvl="1" indent="-285750">
              <a:lnSpc>
                <a:spcPts val="4000"/>
              </a:lnSpc>
              <a:buFont typeface="Wingdings" pitchFamily="2" charset="2"/>
              <a:buChar char="Ø"/>
            </a:pPr>
            <a:r>
              <a:rPr lang="en-US" sz="1600" spc="256" dirty="0" err="1">
                <a:solidFill>
                  <a:srgbClr val="000000"/>
                </a:solidFill>
                <a:latin typeface="Century Gothic" pitchFamily="34" charset="0"/>
              </a:rPr>
              <a:t>Kütüphane</a:t>
            </a:r>
            <a:r>
              <a:rPr lang="en-US" sz="1600" spc="256" dirty="0">
                <a:solidFill>
                  <a:srgbClr val="000000"/>
                </a:solidFill>
                <a:latin typeface="Century Gothic" pitchFamily="34" charset="0"/>
              </a:rPr>
              <a:t> ve </a:t>
            </a:r>
            <a:r>
              <a:rPr lang="en-US" sz="1600" spc="256" dirty="0" err="1">
                <a:solidFill>
                  <a:srgbClr val="000000"/>
                </a:solidFill>
                <a:latin typeface="Century Gothic" pitchFamily="34" charset="0"/>
              </a:rPr>
              <a:t>Dokümantasyon</a:t>
            </a:r>
            <a:r>
              <a:rPr lang="en-US" sz="1600" spc="256" dirty="0">
                <a:solidFill>
                  <a:srgbClr val="000000"/>
                </a:solidFill>
                <a:latin typeface="Century Gothic" pitchFamily="34" charset="0"/>
              </a:rPr>
              <a:t> Daire Başkanlığı</a:t>
            </a:r>
          </a:p>
          <a:p>
            <a:pPr marL="458470" lvl="1" indent="-285750">
              <a:lnSpc>
                <a:spcPts val="4000"/>
              </a:lnSpc>
              <a:buFont typeface="Wingdings" pitchFamily="2" charset="2"/>
              <a:buChar char="Ø"/>
            </a:pPr>
            <a:r>
              <a:rPr lang="en-US" sz="1600" spc="256" dirty="0" err="1">
                <a:solidFill>
                  <a:srgbClr val="000000"/>
                </a:solidFill>
                <a:latin typeface="Century Gothic" pitchFamily="34" charset="0"/>
              </a:rPr>
              <a:t>Öğrenci</a:t>
            </a:r>
            <a:r>
              <a:rPr lang="en-US" sz="1600" spc="256" dirty="0">
                <a:solidFill>
                  <a:srgbClr val="000000"/>
                </a:solidFill>
                <a:latin typeface="Century Gothic" pitchFamily="34" charset="0"/>
              </a:rPr>
              <a:t> </a:t>
            </a:r>
            <a:r>
              <a:rPr lang="en-US" sz="1600" spc="256" dirty="0" err="1">
                <a:solidFill>
                  <a:srgbClr val="000000"/>
                </a:solidFill>
                <a:latin typeface="Century Gothic" pitchFamily="34" charset="0"/>
              </a:rPr>
              <a:t>İşleri</a:t>
            </a:r>
            <a:r>
              <a:rPr lang="en-US" sz="1600" spc="256" dirty="0">
                <a:solidFill>
                  <a:srgbClr val="000000"/>
                </a:solidFill>
                <a:latin typeface="Century Gothic" pitchFamily="34" charset="0"/>
              </a:rPr>
              <a:t> Daire Başkanlığı</a:t>
            </a:r>
          </a:p>
          <a:p>
            <a:pPr marL="458470" lvl="1" indent="-285750">
              <a:lnSpc>
                <a:spcPts val="4000"/>
              </a:lnSpc>
              <a:buFont typeface="Wingdings" pitchFamily="2" charset="2"/>
              <a:buChar char="Ø"/>
            </a:pPr>
            <a:r>
              <a:rPr lang="en-US" sz="1600" spc="256" dirty="0">
                <a:solidFill>
                  <a:srgbClr val="000000"/>
                </a:solidFill>
                <a:latin typeface="Century Gothic" pitchFamily="34" charset="0"/>
              </a:rPr>
              <a:t>Personel Dairesi Başkanlığı</a:t>
            </a:r>
          </a:p>
          <a:p>
            <a:pPr marL="458470" lvl="1" indent="-285750">
              <a:lnSpc>
                <a:spcPts val="4000"/>
              </a:lnSpc>
              <a:buFont typeface="Wingdings" pitchFamily="2" charset="2"/>
              <a:buChar char="Ø"/>
            </a:pPr>
            <a:r>
              <a:rPr lang="en-US" sz="1600" spc="256" dirty="0" err="1">
                <a:solidFill>
                  <a:srgbClr val="000000"/>
                </a:solidFill>
                <a:latin typeface="Century Gothic" pitchFamily="34" charset="0"/>
              </a:rPr>
              <a:t>Sağlık</a:t>
            </a:r>
            <a:r>
              <a:rPr lang="en-US" sz="1600" spc="256" dirty="0">
                <a:solidFill>
                  <a:srgbClr val="000000"/>
                </a:solidFill>
                <a:latin typeface="Century Gothic" pitchFamily="34" charset="0"/>
              </a:rPr>
              <a:t> </a:t>
            </a:r>
            <a:r>
              <a:rPr lang="en-US" sz="1600" spc="256" dirty="0" err="1">
                <a:solidFill>
                  <a:srgbClr val="000000"/>
                </a:solidFill>
                <a:latin typeface="Century Gothic" pitchFamily="34" charset="0"/>
              </a:rPr>
              <a:t>Kültür</a:t>
            </a:r>
            <a:r>
              <a:rPr lang="en-US" sz="1600" spc="256" dirty="0">
                <a:solidFill>
                  <a:srgbClr val="000000"/>
                </a:solidFill>
                <a:latin typeface="Century Gothic" pitchFamily="34" charset="0"/>
              </a:rPr>
              <a:t> ve </a:t>
            </a:r>
            <a:r>
              <a:rPr lang="en-US" sz="1600" spc="256" dirty="0" err="1">
                <a:solidFill>
                  <a:srgbClr val="000000"/>
                </a:solidFill>
                <a:latin typeface="Century Gothic" pitchFamily="34" charset="0"/>
              </a:rPr>
              <a:t>Spor</a:t>
            </a:r>
            <a:r>
              <a:rPr lang="en-US" sz="1600" spc="256" dirty="0">
                <a:solidFill>
                  <a:srgbClr val="000000"/>
                </a:solidFill>
                <a:latin typeface="Century Gothic" pitchFamily="34" charset="0"/>
              </a:rPr>
              <a:t> Daire Başkanlığı</a:t>
            </a:r>
          </a:p>
          <a:p>
            <a:pPr marL="458470" lvl="1" indent="-285750">
              <a:lnSpc>
                <a:spcPts val="4000"/>
              </a:lnSpc>
              <a:buFont typeface="Wingdings" pitchFamily="2" charset="2"/>
              <a:buChar char="Ø"/>
            </a:pPr>
            <a:r>
              <a:rPr lang="en-US" sz="1600" spc="256" dirty="0" err="1">
                <a:solidFill>
                  <a:srgbClr val="000000"/>
                </a:solidFill>
                <a:latin typeface="Century Gothic" pitchFamily="34" charset="0"/>
              </a:rPr>
              <a:t>Strateji</a:t>
            </a:r>
            <a:r>
              <a:rPr lang="en-US" sz="1600" spc="256" dirty="0">
                <a:solidFill>
                  <a:srgbClr val="000000"/>
                </a:solidFill>
                <a:latin typeface="Century Gothic" pitchFamily="34" charset="0"/>
              </a:rPr>
              <a:t> </a:t>
            </a:r>
            <a:r>
              <a:rPr lang="en-US" sz="1600" spc="256" dirty="0" err="1">
                <a:solidFill>
                  <a:srgbClr val="000000"/>
                </a:solidFill>
                <a:latin typeface="Century Gothic" pitchFamily="34" charset="0"/>
              </a:rPr>
              <a:t>Geliştirme</a:t>
            </a:r>
            <a:r>
              <a:rPr lang="en-US" sz="1600" spc="256" dirty="0">
                <a:solidFill>
                  <a:srgbClr val="000000"/>
                </a:solidFill>
                <a:latin typeface="Century Gothic" pitchFamily="34" charset="0"/>
              </a:rPr>
              <a:t> Dairesi Başkanlığı</a:t>
            </a:r>
          </a:p>
          <a:p>
            <a:pPr marL="458470" lvl="1" indent="-285750">
              <a:lnSpc>
                <a:spcPts val="4000"/>
              </a:lnSpc>
              <a:buFont typeface="Wingdings" pitchFamily="2" charset="2"/>
              <a:buChar char="Ø"/>
            </a:pPr>
            <a:r>
              <a:rPr lang="en-US" sz="1600" spc="256" dirty="0" err="1">
                <a:solidFill>
                  <a:srgbClr val="000000"/>
                </a:solidFill>
                <a:latin typeface="Century Gothic" pitchFamily="34" charset="0"/>
              </a:rPr>
              <a:t>Yapı</a:t>
            </a:r>
            <a:r>
              <a:rPr lang="en-US" sz="1600" spc="256" dirty="0">
                <a:solidFill>
                  <a:srgbClr val="000000"/>
                </a:solidFill>
                <a:latin typeface="Century Gothic" pitchFamily="34" charset="0"/>
              </a:rPr>
              <a:t> </a:t>
            </a:r>
            <a:r>
              <a:rPr lang="en-US" sz="1600" spc="256" dirty="0" err="1">
                <a:solidFill>
                  <a:srgbClr val="000000"/>
                </a:solidFill>
                <a:latin typeface="Century Gothic" pitchFamily="34" charset="0"/>
              </a:rPr>
              <a:t>İşleri</a:t>
            </a:r>
            <a:r>
              <a:rPr lang="en-US" sz="1600" spc="256" dirty="0">
                <a:solidFill>
                  <a:srgbClr val="000000"/>
                </a:solidFill>
                <a:latin typeface="Century Gothic" pitchFamily="34" charset="0"/>
              </a:rPr>
              <a:t> ve </a:t>
            </a:r>
            <a:r>
              <a:rPr lang="en-US" sz="1600" spc="256" dirty="0" err="1">
                <a:solidFill>
                  <a:srgbClr val="000000"/>
                </a:solidFill>
                <a:latin typeface="Century Gothic" pitchFamily="34" charset="0"/>
              </a:rPr>
              <a:t>Teknik</a:t>
            </a:r>
            <a:r>
              <a:rPr lang="en-US" sz="1600" spc="256" dirty="0">
                <a:solidFill>
                  <a:srgbClr val="000000"/>
                </a:solidFill>
                <a:latin typeface="Century Gothic" pitchFamily="34" charset="0"/>
              </a:rPr>
              <a:t> Daire Başkanlığı</a:t>
            </a:r>
          </a:p>
          <a:p>
            <a:pPr marL="458470" lvl="1" indent="-285750">
              <a:lnSpc>
                <a:spcPts val="4000"/>
              </a:lnSpc>
              <a:buFont typeface="Wingdings" pitchFamily="2" charset="2"/>
              <a:buChar char="Ø"/>
            </a:pPr>
            <a:r>
              <a:rPr lang="en-US" sz="1600" spc="256" dirty="0" err="1">
                <a:solidFill>
                  <a:srgbClr val="000000"/>
                </a:solidFill>
                <a:latin typeface="Century Gothic" pitchFamily="34" charset="0"/>
              </a:rPr>
              <a:t>Hukuk</a:t>
            </a:r>
            <a:r>
              <a:rPr lang="en-US" sz="1600" spc="256" dirty="0">
                <a:solidFill>
                  <a:srgbClr val="000000"/>
                </a:solidFill>
                <a:latin typeface="Century Gothic" pitchFamily="34" charset="0"/>
              </a:rPr>
              <a:t> </a:t>
            </a:r>
            <a:r>
              <a:rPr lang="en-US" sz="1600" spc="256" dirty="0" err="1">
                <a:solidFill>
                  <a:srgbClr val="000000"/>
                </a:solidFill>
                <a:latin typeface="Century Gothic" pitchFamily="34" charset="0"/>
              </a:rPr>
              <a:t>Müşavirliği</a:t>
            </a:r>
            <a:endParaRPr lang="en-US" sz="1600" spc="256" dirty="0">
              <a:solidFill>
                <a:srgbClr val="000000"/>
              </a:solidFill>
              <a:latin typeface="Century Gothic" pitchFamily="34" charset="0"/>
            </a:endParaRPr>
          </a:p>
          <a:p>
            <a:pPr marL="458470" lvl="1" indent="-285750">
              <a:lnSpc>
                <a:spcPts val="4000"/>
              </a:lnSpc>
              <a:buFont typeface="Wingdings" pitchFamily="2" charset="2"/>
              <a:buChar char="Ø"/>
            </a:pPr>
            <a:r>
              <a:rPr lang="en-US" sz="1600" spc="256" dirty="0" err="1">
                <a:solidFill>
                  <a:srgbClr val="000000"/>
                </a:solidFill>
                <a:latin typeface="Century Gothic" pitchFamily="34" charset="0"/>
              </a:rPr>
              <a:t>Döner</a:t>
            </a:r>
            <a:r>
              <a:rPr lang="en-US" sz="1600" spc="256" dirty="0">
                <a:solidFill>
                  <a:srgbClr val="000000"/>
                </a:solidFill>
                <a:latin typeface="Century Gothic" pitchFamily="34" charset="0"/>
              </a:rPr>
              <a:t> </a:t>
            </a:r>
            <a:r>
              <a:rPr lang="en-US" sz="1600" spc="256" dirty="0" err="1">
                <a:solidFill>
                  <a:srgbClr val="000000"/>
                </a:solidFill>
                <a:latin typeface="Century Gothic" pitchFamily="34" charset="0"/>
              </a:rPr>
              <a:t>Sermaye</a:t>
            </a:r>
            <a:r>
              <a:rPr lang="en-US" sz="1600" spc="256" dirty="0">
                <a:solidFill>
                  <a:srgbClr val="000000"/>
                </a:solidFill>
                <a:latin typeface="Century Gothic" pitchFamily="34" charset="0"/>
              </a:rPr>
              <a:t> </a:t>
            </a:r>
            <a:r>
              <a:rPr lang="en-US" sz="1600" spc="256" dirty="0" err="1">
                <a:solidFill>
                  <a:srgbClr val="000000"/>
                </a:solidFill>
                <a:latin typeface="Century Gothic" pitchFamily="34" charset="0"/>
              </a:rPr>
              <a:t>İşletme</a:t>
            </a:r>
            <a:r>
              <a:rPr lang="en-US" sz="1600" spc="256" dirty="0">
                <a:solidFill>
                  <a:srgbClr val="000000"/>
                </a:solidFill>
                <a:latin typeface="Century Gothic" pitchFamily="34" charset="0"/>
              </a:rPr>
              <a:t> </a:t>
            </a:r>
            <a:r>
              <a:rPr lang="en-US" sz="1600" spc="256" dirty="0" err="1">
                <a:solidFill>
                  <a:srgbClr val="000000"/>
                </a:solidFill>
                <a:latin typeface="Century Gothic" pitchFamily="34" charset="0"/>
              </a:rPr>
              <a:t>Müdürlüğü</a:t>
            </a:r>
            <a:endParaRPr lang="en-US" sz="1600" spc="256" dirty="0">
              <a:solidFill>
                <a:srgbClr val="000000"/>
              </a:solidFill>
              <a:latin typeface="Century Gothic" pitchFamily="34" charset="0"/>
            </a:endParaRPr>
          </a:p>
          <a:p>
            <a:pPr marL="458470" lvl="1" indent="-285750">
              <a:lnSpc>
                <a:spcPts val="4000"/>
              </a:lnSpc>
              <a:buFont typeface="Wingdings" pitchFamily="2" charset="2"/>
              <a:buChar char="Ø"/>
            </a:pPr>
            <a:r>
              <a:rPr lang="en-US" sz="1600" spc="256" dirty="0" err="1">
                <a:solidFill>
                  <a:srgbClr val="000000"/>
                </a:solidFill>
                <a:latin typeface="Century Gothic" pitchFamily="34" charset="0"/>
              </a:rPr>
              <a:t>Koruma</a:t>
            </a:r>
            <a:r>
              <a:rPr lang="en-US" sz="1600" spc="256" dirty="0">
                <a:solidFill>
                  <a:srgbClr val="000000"/>
                </a:solidFill>
                <a:latin typeface="Century Gothic" pitchFamily="34" charset="0"/>
              </a:rPr>
              <a:t> ve </a:t>
            </a:r>
            <a:r>
              <a:rPr lang="en-US" sz="1600" spc="256" dirty="0" err="1">
                <a:solidFill>
                  <a:srgbClr val="000000"/>
                </a:solidFill>
                <a:latin typeface="Century Gothic" pitchFamily="34" charset="0"/>
              </a:rPr>
              <a:t>Güvenlik</a:t>
            </a:r>
            <a:r>
              <a:rPr lang="en-US" sz="1600" spc="256" dirty="0">
                <a:solidFill>
                  <a:srgbClr val="000000"/>
                </a:solidFill>
                <a:latin typeface="Century Gothic" pitchFamily="34" charset="0"/>
              </a:rPr>
              <a:t> </a:t>
            </a:r>
            <a:r>
              <a:rPr lang="en-US" sz="1600" spc="256" dirty="0" err="1">
                <a:solidFill>
                  <a:srgbClr val="000000"/>
                </a:solidFill>
                <a:latin typeface="Century Gothic" pitchFamily="34" charset="0"/>
              </a:rPr>
              <a:t>Şube</a:t>
            </a:r>
            <a:r>
              <a:rPr lang="en-US" sz="1600" spc="256" dirty="0">
                <a:solidFill>
                  <a:srgbClr val="000000"/>
                </a:solidFill>
                <a:latin typeface="Century Gothic" pitchFamily="34" charset="0"/>
              </a:rPr>
              <a:t> </a:t>
            </a:r>
            <a:r>
              <a:rPr lang="en-US" sz="1600" spc="256" dirty="0" err="1">
                <a:solidFill>
                  <a:srgbClr val="000000"/>
                </a:solidFill>
                <a:latin typeface="Century Gothic" pitchFamily="34" charset="0"/>
              </a:rPr>
              <a:t>Müdürlüğü</a:t>
            </a:r>
            <a:endParaRPr lang="en-US" sz="1600" spc="256" dirty="0">
              <a:solidFill>
                <a:srgbClr val="000000"/>
              </a:solidFill>
              <a:latin typeface="Century Gothic" pitchFamily="34" charset="0"/>
            </a:endParaRPr>
          </a:p>
          <a:p>
            <a:pPr marL="458470" lvl="1" indent="-285750">
              <a:lnSpc>
                <a:spcPts val="4000"/>
              </a:lnSpc>
              <a:buFont typeface="Wingdings" pitchFamily="2" charset="2"/>
              <a:buChar char="Ø"/>
            </a:pPr>
            <a:r>
              <a:rPr lang="en-US" sz="1600" spc="256" dirty="0" err="1">
                <a:solidFill>
                  <a:srgbClr val="000000"/>
                </a:solidFill>
                <a:latin typeface="Century Gothic" pitchFamily="34" charset="0"/>
              </a:rPr>
              <a:t>Stratejik</a:t>
            </a:r>
            <a:r>
              <a:rPr lang="en-US" sz="1600" spc="256" dirty="0">
                <a:solidFill>
                  <a:srgbClr val="000000"/>
                </a:solidFill>
                <a:latin typeface="Century Gothic" pitchFamily="34" charset="0"/>
              </a:rPr>
              <a:t> </a:t>
            </a:r>
            <a:r>
              <a:rPr lang="en-US" sz="1600" spc="256" dirty="0" err="1">
                <a:solidFill>
                  <a:srgbClr val="000000"/>
                </a:solidFill>
                <a:latin typeface="Century Gothic" pitchFamily="34" charset="0"/>
              </a:rPr>
              <a:t>Planlama</a:t>
            </a:r>
            <a:r>
              <a:rPr lang="en-US" sz="1600" spc="256" dirty="0">
                <a:solidFill>
                  <a:srgbClr val="000000"/>
                </a:solidFill>
                <a:latin typeface="Century Gothic" pitchFamily="34" charset="0"/>
              </a:rPr>
              <a:t> ve </a:t>
            </a:r>
            <a:r>
              <a:rPr lang="en-US" sz="1600" spc="256" dirty="0" err="1">
                <a:solidFill>
                  <a:srgbClr val="000000"/>
                </a:solidFill>
                <a:latin typeface="Century Gothic" pitchFamily="34" charset="0"/>
              </a:rPr>
              <a:t>Kalite</a:t>
            </a:r>
            <a:r>
              <a:rPr lang="en-US" sz="1600" spc="256" dirty="0">
                <a:solidFill>
                  <a:srgbClr val="000000"/>
                </a:solidFill>
                <a:latin typeface="Century Gothic" pitchFamily="34" charset="0"/>
              </a:rPr>
              <a:t> </a:t>
            </a:r>
            <a:r>
              <a:rPr lang="en-US" sz="1600" spc="256" dirty="0" err="1">
                <a:solidFill>
                  <a:srgbClr val="000000"/>
                </a:solidFill>
                <a:latin typeface="Century Gothic" pitchFamily="34" charset="0"/>
              </a:rPr>
              <a:t>Yönetim</a:t>
            </a:r>
            <a:r>
              <a:rPr lang="en-US" sz="1600" spc="256" dirty="0">
                <a:solidFill>
                  <a:srgbClr val="000000"/>
                </a:solidFill>
                <a:latin typeface="Century Gothic" pitchFamily="34" charset="0"/>
              </a:rPr>
              <a:t> </a:t>
            </a:r>
            <a:r>
              <a:rPr lang="en-US" sz="1600" spc="256" dirty="0" err="1">
                <a:solidFill>
                  <a:srgbClr val="000000"/>
                </a:solidFill>
                <a:latin typeface="Century Gothic" pitchFamily="34" charset="0"/>
              </a:rPr>
              <a:t>Sistemleri</a:t>
            </a:r>
            <a:r>
              <a:rPr lang="en-US" sz="1600" spc="256" dirty="0">
                <a:solidFill>
                  <a:srgbClr val="000000"/>
                </a:solidFill>
                <a:latin typeface="Century Gothic" pitchFamily="34" charset="0"/>
              </a:rPr>
              <a:t> </a:t>
            </a:r>
            <a:r>
              <a:rPr lang="en-US" sz="1600" spc="256" dirty="0" err="1">
                <a:solidFill>
                  <a:srgbClr val="000000"/>
                </a:solidFill>
                <a:latin typeface="Century Gothic" pitchFamily="34" charset="0"/>
              </a:rPr>
              <a:t>Şube</a:t>
            </a:r>
            <a:r>
              <a:rPr lang="en-US" sz="1600" spc="256" dirty="0">
                <a:solidFill>
                  <a:srgbClr val="000000"/>
                </a:solidFill>
                <a:latin typeface="Century Gothic" pitchFamily="34" charset="0"/>
              </a:rPr>
              <a:t> </a:t>
            </a:r>
            <a:r>
              <a:rPr lang="en-US" sz="1600" spc="256" dirty="0" err="1">
                <a:solidFill>
                  <a:srgbClr val="000000"/>
                </a:solidFill>
                <a:latin typeface="Century Gothic" pitchFamily="34" charset="0"/>
              </a:rPr>
              <a:t>Müdürlüğü</a:t>
            </a:r>
            <a:endParaRPr lang="en-US" sz="1600" spc="256" dirty="0">
              <a:solidFill>
                <a:srgbClr val="000000"/>
              </a:solidFill>
              <a:latin typeface="Century Gothic" pitchFamily="34" charset="0"/>
            </a:endParaRPr>
          </a:p>
          <a:p>
            <a:pPr marL="458470" lvl="1" indent="-285750">
              <a:lnSpc>
                <a:spcPts val="4000"/>
              </a:lnSpc>
              <a:buFont typeface="Wingdings" pitchFamily="2" charset="2"/>
              <a:buChar char="Ø"/>
            </a:pPr>
            <a:r>
              <a:rPr lang="en-US" sz="1600" spc="256" dirty="0" err="1">
                <a:latin typeface="Century Gothic" pitchFamily="34" charset="0"/>
                <a:hlinkClick r:id="rId5" tooltip="https://yaziisleri.sakarya.edu.tr/"/>
              </a:rPr>
              <a:t>Yazı</a:t>
            </a:r>
            <a:r>
              <a:rPr lang="en-US" sz="1600" spc="256" dirty="0">
                <a:latin typeface="Century Gothic" pitchFamily="34" charset="0"/>
                <a:hlinkClick r:id="rId5" tooltip="https://yaziisleri.sakarya.edu.tr/"/>
              </a:rPr>
              <a:t> </a:t>
            </a:r>
            <a:r>
              <a:rPr lang="en-US" sz="1600" spc="256" dirty="0" err="1">
                <a:latin typeface="Century Gothic" pitchFamily="34" charset="0"/>
                <a:hlinkClick r:id="rId5" tooltip="https://yaziisleri.sakarya.edu.tr/"/>
              </a:rPr>
              <a:t>İşleri</a:t>
            </a:r>
            <a:r>
              <a:rPr lang="en-US" sz="1600" spc="256" dirty="0">
                <a:latin typeface="Century Gothic" pitchFamily="34" charset="0"/>
                <a:hlinkClick r:id="rId5" tooltip="https://yaziisleri.sakarya.edu.tr/"/>
              </a:rPr>
              <a:t> </a:t>
            </a:r>
            <a:r>
              <a:rPr lang="en-US" sz="1600" spc="256" dirty="0" err="1">
                <a:latin typeface="Century Gothic" pitchFamily="34" charset="0"/>
                <a:hlinkClick r:id="rId5" tooltip="https://yaziisleri.sakarya.edu.tr/"/>
              </a:rPr>
              <a:t>Şube</a:t>
            </a:r>
            <a:r>
              <a:rPr lang="en-US" sz="1600" spc="256" dirty="0">
                <a:latin typeface="Century Gothic" pitchFamily="34" charset="0"/>
                <a:hlinkClick r:id="rId5" tooltip="https://yaziisleri.sakarya.edu.tr/"/>
              </a:rPr>
              <a:t> </a:t>
            </a:r>
            <a:r>
              <a:rPr lang="en-US" sz="1600" spc="256" dirty="0" err="1">
                <a:latin typeface="Century Gothic" pitchFamily="34" charset="0"/>
                <a:hlinkClick r:id="rId5" tooltip="https://yaziisleri.sakarya.edu.tr/"/>
              </a:rPr>
              <a:t>Müdürlüğü</a:t>
            </a:r>
            <a:endParaRPr lang="en-US" sz="1600" spc="256" dirty="0">
              <a:latin typeface="Century Gothic" pitchFamily="34" charset="0"/>
              <a:hlinkClick r:id="rId5" tooltip="https://yaziisleri.sakarya.edu.tr/"/>
            </a:endParaRPr>
          </a:p>
          <a:p>
            <a:pPr marL="458470" lvl="1" indent="-285750">
              <a:lnSpc>
                <a:spcPts val="4000"/>
              </a:lnSpc>
              <a:buFont typeface="Wingdings" pitchFamily="2" charset="2"/>
              <a:buChar char="Ø"/>
            </a:pPr>
            <a:r>
              <a:rPr lang="en-US" sz="1600" spc="256" dirty="0" err="1">
                <a:latin typeface="Century Gothic" pitchFamily="34" charset="0"/>
                <a:hlinkClick r:id="rId6" tooltip="https://arsiv.sakarya.edu.tr/"/>
              </a:rPr>
              <a:t>Arşiv</a:t>
            </a:r>
            <a:r>
              <a:rPr lang="en-US" sz="1600" spc="256" dirty="0">
                <a:latin typeface="Century Gothic" pitchFamily="34" charset="0"/>
                <a:hlinkClick r:id="rId6" tooltip="https://arsiv.sakarya.edu.tr/"/>
              </a:rPr>
              <a:t> </a:t>
            </a:r>
            <a:r>
              <a:rPr lang="en-US" sz="1600" spc="256" dirty="0" err="1">
                <a:latin typeface="Century Gothic" pitchFamily="34" charset="0"/>
                <a:hlinkClick r:id="rId6" tooltip="https://arsiv.sakarya.edu.tr/"/>
              </a:rPr>
              <a:t>Koordinatörlüğü</a:t>
            </a:r>
            <a:endParaRPr lang="en-US" sz="1600" spc="256" dirty="0">
              <a:latin typeface="Century Gothic" pitchFamily="34" charset="0"/>
              <a:hlinkClick r:id="rId6" tooltip="https://arsiv.sakarya.edu.tr/"/>
            </a:endParaRPr>
          </a:p>
        </p:txBody>
      </p:sp>
      <p:grpSp>
        <p:nvGrpSpPr>
          <p:cNvPr id="18" name="Group 15"/>
          <p:cNvGrpSpPr/>
          <p:nvPr/>
        </p:nvGrpSpPr>
        <p:grpSpPr>
          <a:xfrm>
            <a:off x="928317" y="2171700"/>
            <a:ext cx="4966209" cy="5428875"/>
            <a:chOff x="0" y="0"/>
            <a:chExt cx="7041607" cy="10422868"/>
          </a:xfrm>
        </p:grpSpPr>
        <p:sp>
          <p:nvSpPr>
            <p:cNvPr id="19" name="Freeform 16"/>
            <p:cNvSpPr/>
            <p:nvPr/>
          </p:nvSpPr>
          <p:spPr>
            <a:xfrm>
              <a:off x="0" y="0"/>
              <a:ext cx="7041607" cy="2178929"/>
            </a:xfrm>
            <a:custGeom>
              <a:avLst/>
              <a:gdLst/>
              <a:ahLst/>
              <a:cxnLst/>
              <a:rect l="l" t="t" r="r" b="b"/>
              <a:pathLst>
                <a:path w="7041607" h="2178929">
                  <a:moveTo>
                    <a:pt x="0" y="0"/>
                  </a:moveTo>
                  <a:lnTo>
                    <a:pt x="7041607" y="0"/>
                  </a:lnTo>
                  <a:lnTo>
                    <a:pt x="7041607" y="2178929"/>
                  </a:lnTo>
                  <a:lnTo>
                    <a:pt x="0" y="2178929"/>
                  </a:lnTo>
                  <a:lnTo>
                    <a:pt x="0" y="0"/>
                  </a:lnTo>
                  <a:close/>
                </a:path>
              </a:pathLst>
            </a:custGeom>
            <a:blipFill>
              <a:blip r:embed="rId3">
                <a:extLst>
                  <a:ext uri="{96DAC541-7B7A-43D3-8B79-37D633B846F1}">
                    <asvg:svgBlip xmlns="" xmlns:asvg="http://schemas.microsoft.com/office/drawing/2016/SVG/main" r:embed="rId4"/>
                  </a:ext>
                </a:extLst>
              </a:blip>
              <a:stretch>
                <a:fillRect b="-238736"/>
              </a:stretch>
            </a:blipFill>
          </p:spPr>
        </p:sp>
        <p:sp>
          <p:nvSpPr>
            <p:cNvPr id="20" name="Freeform 17"/>
            <p:cNvSpPr/>
            <p:nvPr/>
          </p:nvSpPr>
          <p:spPr>
            <a:xfrm>
              <a:off x="0" y="8535428"/>
              <a:ext cx="7041607" cy="1887440"/>
            </a:xfrm>
            <a:custGeom>
              <a:avLst/>
              <a:gdLst/>
              <a:ahLst/>
              <a:cxnLst/>
              <a:rect l="l" t="t" r="r" b="b"/>
              <a:pathLst>
                <a:path w="7041607" h="1887440">
                  <a:moveTo>
                    <a:pt x="0" y="0"/>
                  </a:moveTo>
                  <a:lnTo>
                    <a:pt x="7041607" y="0"/>
                  </a:lnTo>
                  <a:lnTo>
                    <a:pt x="7041607" y="1887440"/>
                  </a:lnTo>
                  <a:lnTo>
                    <a:pt x="0" y="1887440"/>
                  </a:lnTo>
                  <a:lnTo>
                    <a:pt x="0" y="0"/>
                  </a:lnTo>
                  <a:close/>
                </a:path>
              </a:pathLst>
            </a:custGeom>
            <a:blipFill>
              <a:blip r:embed="rId3">
                <a:extLst>
                  <a:ext uri="{96DAC541-7B7A-43D3-8B79-37D633B846F1}">
                    <asvg:svgBlip xmlns="" xmlns:asvg="http://schemas.microsoft.com/office/drawing/2016/SVG/main" r:embed="rId4"/>
                  </a:ext>
                </a:extLst>
              </a:blip>
              <a:stretch>
                <a:fillRect t="-291050"/>
              </a:stretch>
            </a:blipFill>
          </p:spPr>
        </p:sp>
        <p:sp>
          <p:nvSpPr>
            <p:cNvPr id="21" name="Freeform 18"/>
            <p:cNvSpPr/>
            <p:nvPr/>
          </p:nvSpPr>
          <p:spPr>
            <a:xfrm>
              <a:off x="0" y="2085188"/>
              <a:ext cx="7041607" cy="3371568"/>
            </a:xfrm>
            <a:custGeom>
              <a:avLst/>
              <a:gdLst/>
              <a:ahLst/>
              <a:cxnLst/>
              <a:rect l="l" t="t" r="r" b="b"/>
              <a:pathLst>
                <a:path w="7041607" h="3371568">
                  <a:moveTo>
                    <a:pt x="0" y="0"/>
                  </a:moveTo>
                  <a:lnTo>
                    <a:pt x="7041607" y="0"/>
                  </a:lnTo>
                  <a:lnTo>
                    <a:pt x="7041607" y="3371568"/>
                  </a:lnTo>
                  <a:lnTo>
                    <a:pt x="0" y="3371568"/>
                  </a:lnTo>
                  <a:lnTo>
                    <a:pt x="0" y="0"/>
                  </a:lnTo>
                  <a:close/>
                </a:path>
              </a:pathLst>
            </a:custGeom>
            <a:blipFill>
              <a:blip r:embed="rId3">
                <a:extLst>
                  <a:ext uri="{96DAC541-7B7A-43D3-8B79-37D633B846F1}">
                    <asvg:svgBlip xmlns="" xmlns:asvg="http://schemas.microsoft.com/office/drawing/2016/SVG/main" r:embed="rId4"/>
                  </a:ext>
                </a:extLst>
              </a:blip>
              <a:stretch>
                <a:fillRect t="-64106" b="-54807"/>
              </a:stretch>
            </a:blipFill>
          </p:spPr>
        </p:sp>
        <p:sp>
          <p:nvSpPr>
            <p:cNvPr id="22" name="Freeform 19"/>
            <p:cNvSpPr/>
            <p:nvPr/>
          </p:nvSpPr>
          <p:spPr>
            <a:xfrm>
              <a:off x="0" y="5207564"/>
              <a:ext cx="7041607" cy="3371568"/>
            </a:xfrm>
            <a:custGeom>
              <a:avLst/>
              <a:gdLst/>
              <a:ahLst/>
              <a:cxnLst/>
              <a:rect l="l" t="t" r="r" b="b"/>
              <a:pathLst>
                <a:path w="7041607" h="3371568">
                  <a:moveTo>
                    <a:pt x="0" y="0"/>
                  </a:moveTo>
                  <a:lnTo>
                    <a:pt x="7041607" y="0"/>
                  </a:lnTo>
                  <a:lnTo>
                    <a:pt x="7041607" y="3371568"/>
                  </a:lnTo>
                  <a:lnTo>
                    <a:pt x="0" y="3371568"/>
                  </a:lnTo>
                  <a:lnTo>
                    <a:pt x="0" y="0"/>
                  </a:lnTo>
                  <a:close/>
                </a:path>
              </a:pathLst>
            </a:custGeom>
            <a:blipFill>
              <a:blip r:embed="rId3">
                <a:extLst>
                  <a:ext uri="{96DAC541-7B7A-43D3-8B79-37D633B846F1}">
                    <asvg:svgBlip xmlns="" xmlns:asvg="http://schemas.microsoft.com/office/drawing/2016/SVG/main" r:embed="rId4"/>
                  </a:ext>
                </a:extLst>
              </a:blip>
              <a:stretch>
                <a:fillRect t="-64106" b="-54807"/>
              </a:stretch>
            </a:blipFill>
          </p:spPr>
        </p:sp>
      </p:grpSp>
      <p:sp>
        <p:nvSpPr>
          <p:cNvPr id="17" name="Metin kutusu 16"/>
          <p:cNvSpPr txBox="1"/>
          <p:nvPr/>
        </p:nvSpPr>
        <p:spPr>
          <a:xfrm>
            <a:off x="1295242" y="2739160"/>
            <a:ext cx="5029200" cy="369332"/>
          </a:xfrm>
          <a:prstGeom prst="rect">
            <a:avLst/>
          </a:prstGeom>
          <a:noFill/>
        </p:spPr>
        <p:txBody>
          <a:bodyPr wrap="square" rtlCol="0">
            <a:spAutoFit/>
          </a:bodyPr>
          <a:lstStyle/>
          <a:p>
            <a:pPr algn="ctr"/>
            <a:r>
              <a:rPr lang="tr-TR" dirty="0" smtClean="0">
                <a:latin typeface="Algerian" pitchFamily="82" charset="0"/>
              </a:rPr>
              <a:t>İDARİ BİRİMLER</a:t>
            </a:r>
            <a:endParaRPr lang="tr-TR" dirty="0">
              <a:latin typeface="Algerian" pitchFamily="82" charset="0"/>
            </a:endParaRPr>
          </a:p>
        </p:txBody>
      </p:sp>
      <p:sp>
        <p:nvSpPr>
          <p:cNvPr id="28" name="Dikdörtgen 27"/>
          <p:cNvSpPr/>
          <p:nvPr/>
        </p:nvSpPr>
        <p:spPr>
          <a:xfrm>
            <a:off x="1572898" y="3378424"/>
            <a:ext cx="4191000" cy="4524315"/>
          </a:xfrm>
          <a:prstGeom prst="rect">
            <a:avLst/>
          </a:prstGeom>
        </p:spPr>
        <p:txBody>
          <a:bodyPr wrap="square">
            <a:spAutoFit/>
          </a:bodyPr>
          <a:lstStyle/>
          <a:p>
            <a:pPr marL="285750" indent="-285750">
              <a:buFont typeface="Wingdings" pitchFamily="2" charset="2"/>
              <a:buChar char="Ø"/>
            </a:pPr>
            <a:r>
              <a:rPr lang="tr-TR" dirty="0">
                <a:latin typeface="Century Gothic" pitchFamily="34" charset="0"/>
              </a:rPr>
              <a:t>Üniversitelerde rektöre bağlı, merkez yönetim örgütünün başında bir genel sekreter ve hizmetlerin gerekli kıldığı daire başkanları, müdürler, danışmanlar, hukuk müşavirleri, uzmanlar ile büro ve iç hizmet görevlerini yapmak üzere, 657 sayılı Devlet Memurları kanuna tabi memurlar ve diğer görevliler </a:t>
            </a:r>
            <a:r>
              <a:rPr lang="tr-TR" dirty="0" smtClean="0">
                <a:latin typeface="Century Gothic" pitchFamily="34" charset="0"/>
              </a:rPr>
              <a:t>bulunur.</a:t>
            </a:r>
          </a:p>
          <a:p>
            <a:endParaRPr lang="tr-TR" dirty="0">
              <a:latin typeface="Century Gothic" pitchFamily="34" charset="0"/>
            </a:endParaRPr>
          </a:p>
          <a:p>
            <a:pPr marL="285750" indent="-285750">
              <a:buFont typeface="Wingdings" pitchFamily="2" charset="2"/>
              <a:buChar char="Ø"/>
            </a:pPr>
            <a:endParaRPr lang="tr-TR" dirty="0" smtClean="0">
              <a:latin typeface="Century Gothic" pitchFamily="34" charset="0"/>
            </a:endParaRPr>
          </a:p>
          <a:p>
            <a:pPr marL="285750" indent="-285750">
              <a:buFont typeface="Wingdings" pitchFamily="2" charset="2"/>
              <a:buChar char="Ø"/>
            </a:pPr>
            <a:endParaRPr lang="tr-TR" dirty="0">
              <a:latin typeface="Century Gothic" pitchFamily="34" charset="0"/>
            </a:endParaRPr>
          </a:p>
          <a:p>
            <a:pPr marL="285750" indent="-285750">
              <a:buFont typeface="Wingdings" pitchFamily="2" charset="2"/>
              <a:buChar char="Ø"/>
            </a:pPr>
            <a:endParaRPr lang="tr-TR" dirty="0" smtClean="0">
              <a:latin typeface="Century Gothic" pitchFamily="34" charset="0"/>
            </a:endParaRPr>
          </a:p>
          <a:p>
            <a:pPr marL="285750" indent="-285750">
              <a:buFont typeface="Wingdings" pitchFamily="2" charset="2"/>
              <a:buChar char="Ø"/>
            </a:pPr>
            <a:endParaRPr lang="tr-TR" dirty="0"/>
          </a:p>
        </p:txBody>
      </p:sp>
      <p:sp>
        <p:nvSpPr>
          <p:cNvPr id="4" name="TextBox 4"/>
          <p:cNvSpPr txBox="1"/>
          <p:nvPr/>
        </p:nvSpPr>
        <p:spPr>
          <a:xfrm>
            <a:off x="10210800" y="1086832"/>
            <a:ext cx="5562599" cy="757643"/>
          </a:xfrm>
          <a:prstGeom prst="rect">
            <a:avLst/>
          </a:prstGeom>
        </p:spPr>
        <p:txBody>
          <a:bodyPr wrap="square" lIns="0" tIns="0" rIns="0" bIns="0" rtlCol="0" anchor="t">
            <a:spAutoFit/>
          </a:bodyPr>
          <a:lstStyle/>
          <a:p>
            <a:pPr algn="ctr">
              <a:lnSpc>
                <a:spcPts val="3107"/>
              </a:lnSpc>
            </a:pPr>
            <a:r>
              <a:rPr lang="en-US" sz="2000" spc="335" dirty="0">
                <a:solidFill>
                  <a:srgbClr val="000000"/>
                </a:solidFill>
                <a:latin typeface="Algerian" pitchFamily="82" charset="0"/>
              </a:rPr>
              <a:t>GENEL SEKRETERLIĞE BAĞLI BIRIMLER</a:t>
            </a:r>
          </a:p>
        </p:txBody>
      </p:sp>
      <p:sp>
        <p:nvSpPr>
          <p:cNvPr id="6" name="Metin kutusu 5"/>
          <p:cNvSpPr txBox="1"/>
          <p:nvPr/>
        </p:nvSpPr>
        <p:spPr>
          <a:xfrm>
            <a:off x="1447800" y="8648700"/>
            <a:ext cx="7162800" cy="369332"/>
          </a:xfrm>
          <a:prstGeom prst="rect">
            <a:avLst/>
          </a:prstGeom>
          <a:noFill/>
        </p:spPr>
        <p:txBody>
          <a:bodyPr wrap="square" rtlCol="0">
            <a:spAutoFit/>
          </a:bodyPr>
          <a:lstStyle/>
          <a:p>
            <a:r>
              <a:rPr lang="tr-TR" sz="1600" dirty="0"/>
              <a:t>https://</a:t>
            </a:r>
            <a:r>
              <a:rPr lang="tr-TR" dirty="0"/>
              <a:t>www.sakarya.edu.tr/genel-sekreterlige-bagli-birimler-s11.html</a:t>
            </a:r>
            <a:endParaRPr lang="tr-TR" sz="1600" dirty="0"/>
          </a:p>
        </p:txBody>
      </p:sp>
    </p:spTree>
  </p:cSld>
  <p:clrMapOvr>
    <a:masterClrMapping/>
  </p:clrMapOvr>
  <p:transition spd="slow">
    <p:cover dir="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2302</TotalTime>
  <Words>2003</Words>
  <Application>Microsoft Office PowerPoint</Application>
  <PresentationFormat>Özel</PresentationFormat>
  <Paragraphs>240</Paragraphs>
  <Slides>19</Slides>
  <Notes>0</Notes>
  <HiddenSlides>0</HiddenSlides>
  <MMClips>0</MMClips>
  <ScaleCrop>false</ScaleCrop>
  <HeadingPairs>
    <vt:vector size="6" baseType="variant">
      <vt:variant>
        <vt:lpstr>Kullanılan Yazı Tipleri</vt:lpstr>
      </vt:variant>
      <vt:variant>
        <vt:i4>9</vt:i4>
      </vt:variant>
      <vt:variant>
        <vt:lpstr>Tema</vt:lpstr>
      </vt:variant>
      <vt:variant>
        <vt:i4>1</vt:i4>
      </vt:variant>
      <vt:variant>
        <vt:lpstr>Slayt Başlıkları</vt:lpstr>
      </vt:variant>
      <vt:variant>
        <vt:i4>19</vt:i4>
      </vt:variant>
    </vt:vector>
  </HeadingPairs>
  <TitlesOfParts>
    <vt:vector size="29" baseType="lpstr">
      <vt:lpstr>Comic Sans MS</vt:lpstr>
      <vt:lpstr>Archivo Narrow</vt:lpstr>
      <vt:lpstr>Century Gothic</vt:lpstr>
      <vt:lpstr>Arial</vt:lpstr>
      <vt:lpstr>Arialle</vt:lpstr>
      <vt:lpstr>Archivo Black</vt:lpstr>
      <vt:lpstr>Algerian</vt:lpstr>
      <vt:lpstr>Calibri</vt:lpstr>
      <vt:lpstr>Wingdings</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Üniversitei Yaşamına Giriş</dc:title>
  <dc:creator>Lenovo</dc:creator>
  <cp:lastModifiedBy>Sau</cp:lastModifiedBy>
  <cp:revision>54</cp:revision>
  <dcterms:created xsi:type="dcterms:W3CDTF">2006-08-16T00:00:00Z</dcterms:created>
  <dcterms:modified xsi:type="dcterms:W3CDTF">2023-08-24T13:37:52Z</dcterms:modified>
  <dc:identifier>DAFrIJ7Mh58</dc:identifier>
</cp:coreProperties>
</file>